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Open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OpenSans-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OpenSans-bold.fntdata"/><Relationship Id="rId23" Type="http://schemas.openxmlformats.org/officeDocument/2006/relationships/slide" Target="slides/slide18.xml"/><Relationship Id="rId67" Type="http://schemas.openxmlformats.org/officeDocument/2006/relationships/font" Target="fonts/OpenSans-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b89060f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7b89060fd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b89060fd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7b89060fd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b89060fd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7b89060fdf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b89060fd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7b89060fdf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b89060fd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7b89060fdf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b89060fd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7b89060fdf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5483a14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5483a14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5483a14e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5483a14e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5483a14e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5483a14e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p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p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p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p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7b89060fd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7b89060fdf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p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p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p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p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p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p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p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p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7b89060fd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7b89060fdf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7b89060fd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7b89060fdf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p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46.png"/><Relationship Id="rId5"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5.gif"/><Relationship Id="rId5" Type="http://schemas.openxmlformats.org/officeDocument/2006/relationships/image" Target="../media/image14.png"/><Relationship Id="rId6"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ujjwalkarn.me/2016/08/09/quick-intro-neural-networks/" TargetMode="Externa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9.gif"/><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51.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3.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s://en.wikipedia.org/wiki/Artificial_neuron" TargetMode="External"/><Relationship Id="rId4" Type="http://schemas.openxmlformats.org/officeDocument/2006/relationships/hyperlink" Target="https://en.wikipedia.org/wiki/Directed_graph" TargetMode="External"/><Relationship Id="rId5"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0.png"/><Relationship Id="rId4" Type="http://schemas.openxmlformats.org/officeDocument/2006/relationships/image" Target="../media/image42.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1.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8.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7.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3.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hyperlink" Target="https://towardsdatascience.com/illustrated-guide-to-lstms-and-gru-s-a-step-by-step-explanation-44e9eb85bf21" TargetMode="External"/><Relationship Id="rId4" Type="http://schemas.openxmlformats.org/officeDocument/2006/relationships/hyperlink" Target="https://towardsdatascience.com/illustrated-guide-to-recurrent-neural-networks-79e5eb8049c9" TargetMode="External"/><Relationship Id="rId5" Type="http://schemas.openxmlformats.org/officeDocument/2006/relationships/hyperlink" Target="https://www.quora.com/How-is-the-hidden-state-h-different-from-the-memory-c-in-an-LSTM-cell" TargetMode="External"/><Relationship Id="rId6" Type="http://schemas.openxmlformats.org/officeDocument/2006/relationships/hyperlink" Target="https://www.youtube.com/watch?v=5Vl-bK7tfD8&amp;list=PLBAGcD3siRDittPwQDGIIAWkjz-RucAc7"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3"/>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56" name="Google Shape;56;p13"/>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chemeClr val="dk1"/>
                </a:solidFill>
                <a:latin typeface="Georgia"/>
                <a:ea typeface="Georgia"/>
                <a:cs typeface="Georgia"/>
                <a:sym typeface="Georgia"/>
              </a:rPr>
              <a:t>Deep Learning</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2"/>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2"/>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133" name="Google Shape;133;p22"/>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2"/>
          <p:cNvSpPr txBox="1"/>
          <p:nvPr/>
        </p:nvSpPr>
        <p:spPr>
          <a:xfrm>
            <a:off x="187875" y="201200"/>
            <a:ext cx="87843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SzPts val="2400"/>
              <a:buFont typeface="Arial"/>
              <a:buNone/>
            </a:pPr>
            <a:r>
              <a:rPr b="1" lang="en" sz="2400">
                <a:solidFill>
                  <a:schemeClr val="dk1"/>
                </a:solidFill>
              </a:rPr>
              <a:t>Activation Function</a:t>
            </a:r>
            <a:endParaRPr b="1" i="0" sz="2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15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p:txBody>
      </p:sp>
      <p:sp>
        <p:nvSpPr>
          <p:cNvPr id="135" name="Google Shape;135;p22"/>
          <p:cNvSpPr txBox="1"/>
          <p:nvPr/>
        </p:nvSpPr>
        <p:spPr>
          <a:xfrm>
            <a:off x="187800" y="821350"/>
            <a:ext cx="7498500" cy="8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We will Independently apply the sigmoid function to each matrix in matrix z</a:t>
            </a:r>
            <a:endParaRPr/>
          </a:p>
        </p:txBody>
      </p:sp>
      <p:pic>
        <p:nvPicPr>
          <p:cNvPr id="136" name="Google Shape;136;p22"/>
          <p:cNvPicPr preferRelativeResize="0"/>
          <p:nvPr/>
        </p:nvPicPr>
        <p:blipFill>
          <a:blip r:embed="rId3">
            <a:alphaModFix/>
          </a:blip>
          <a:stretch>
            <a:fillRect/>
          </a:stretch>
        </p:blipFill>
        <p:spPr>
          <a:xfrm>
            <a:off x="1251150" y="1736475"/>
            <a:ext cx="7183951" cy="2925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3"/>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143" name="Google Shape;143;p23"/>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3"/>
          <p:cNvSpPr txBox="1"/>
          <p:nvPr/>
        </p:nvSpPr>
        <p:spPr>
          <a:xfrm>
            <a:off x="187875" y="201200"/>
            <a:ext cx="87843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SzPts val="2400"/>
              <a:buFont typeface="Arial"/>
              <a:buNone/>
            </a:pPr>
            <a:r>
              <a:rPr b="1" lang="en" sz="2400">
                <a:solidFill>
                  <a:schemeClr val="dk1"/>
                </a:solidFill>
              </a:rPr>
              <a:t>Activation Function</a:t>
            </a:r>
            <a:endParaRPr b="1" i="0" sz="2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15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p:txBody>
      </p:sp>
      <p:sp>
        <p:nvSpPr>
          <p:cNvPr id="145" name="Google Shape;145;p23"/>
          <p:cNvSpPr txBox="1"/>
          <p:nvPr/>
        </p:nvSpPr>
        <p:spPr>
          <a:xfrm>
            <a:off x="187800" y="821350"/>
            <a:ext cx="7498500" cy="8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23"/>
          <p:cNvPicPr preferRelativeResize="0"/>
          <p:nvPr/>
        </p:nvPicPr>
        <p:blipFill>
          <a:blip r:embed="rId3">
            <a:alphaModFix/>
          </a:blip>
          <a:stretch>
            <a:fillRect/>
          </a:stretch>
        </p:blipFill>
        <p:spPr>
          <a:xfrm>
            <a:off x="1251150" y="1736475"/>
            <a:ext cx="7183951" cy="2925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4"/>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4"/>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153" name="Google Shape;153;p24"/>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4"/>
          <p:cNvSpPr txBox="1"/>
          <p:nvPr/>
        </p:nvSpPr>
        <p:spPr>
          <a:xfrm>
            <a:off x="187875" y="201200"/>
            <a:ext cx="87843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SzPts val="2400"/>
              <a:buFont typeface="Arial"/>
              <a:buNone/>
            </a:pPr>
            <a:r>
              <a:rPr b="1" lang="en" sz="2400">
                <a:solidFill>
                  <a:schemeClr val="dk1"/>
                </a:solidFill>
              </a:rPr>
              <a:t>Activation Function</a:t>
            </a:r>
            <a:endParaRPr b="1" i="0" sz="2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15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p:txBody>
      </p:sp>
      <p:sp>
        <p:nvSpPr>
          <p:cNvPr id="155" name="Google Shape;155;p24"/>
          <p:cNvSpPr txBox="1"/>
          <p:nvPr/>
        </p:nvSpPr>
        <p:spPr>
          <a:xfrm>
            <a:off x="187800" y="821350"/>
            <a:ext cx="7498500" cy="8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1"/>
                </a:solidFill>
                <a:highlight>
                  <a:srgbClr val="FFFFFF"/>
                </a:highlight>
                <a:latin typeface="Open Sans"/>
                <a:ea typeface="Open Sans"/>
                <a:cs typeface="Open Sans"/>
                <a:sym typeface="Open Sans"/>
              </a:rPr>
              <a:t>By using numpy we'll apply the activation function element-wise, and return a result of the same dimension as it was given:</a:t>
            </a:r>
            <a:endParaRPr/>
          </a:p>
        </p:txBody>
      </p:sp>
      <p:pic>
        <p:nvPicPr>
          <p:cNvPr id="156" name="Google Shape;156;p24"/>
          <p:cNvPicPr preferRelativeResize="0"/>
          <p:nvPr/>
        </p:nvPicPr>
        <p:blipFill>
          <a:blip r:embed="rId3">
            <a:alphaModFix/>
          </a:blip>
          <a:stretch>
            <a:fillRect/>
          </a:stretch>
        </p:blipFill>
        <p:spPr>
          <a:xfrm>
            <a:off x="140500" y="1428800"/>
            <a:ext cx="6358925" cy="1142950"/>
          </a:xfrm>
          <a:prstGeom prst="rect">
            <a:avLst/>
          </a:prstGeom>
          <a:noFill/>
          <a:ln>
            <a:noFill/>
          </a:ln>
        </p:spPr>
      </p:pic>
      <p:pic>
        <p:nvPicPr>
          <p:cNvPr id="157" name="Google Shape;157;p24"/>
          <p:cNvPicPr preferRelativeResize="0"/>
          <p:nvPr/>
        </p:nvPicPr>
        <p:blipFill>
          <a:blip r:embed="rId4">
            <a:alphaModFix/>
          </a:blip>
          <a:stretch>
            <a:fillRect/>
          </a:stretch>
        </p:blipFill>
        <p:spPr>
          <a:xfrm>
            <a:off x="477760" y="2571750"/>
            <a:ext cx="3694614" cy="2368700"/>
          </a:xfrm>
          <a:prstGeom prst="rect">
            <a:avLst/>
          </a:prstGeom>
          <a:noFill/>
          <a:ln>
            <a:noFill/>
          </a:ln>
        </p:spPr>
      </p:pic>
      <p:sp>
        <p:nvSpPr>
          <p:cNvPr id="158" name="Google Shape;158;p24"/>
          <p:cNvSpPr txBox="1"/>
          <p:nvPr/>
        </p:nvSpPr>
        <p:spPr>
          <a:xfrm>
            <a:off x="6315850" y="1687800"/>
            <a:ext cx="24024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1"/>
                </a:solidFill>
                <a:highlight>
                  <a:srgbClr val="FFFFFF"/>
                </a:highlight>
                <a:latin typeface="Open Sans"/>
                <a:ea typeface="Open Sans"/>
                <a:cs typeface="Open Sans"/>
                <a:sym typeface="Open Sans"/>
              </a:rPr>
              <a:t>The following calls for the </a:t>
            </a:r>
            <a:r>
              <a:rPr b="1" lang="en" sz="1350">
                <a:solidFill>
                  <a:schemeClr val="dk1"/>
                </a:solidFill>
                <a:highlight>
                  <a:srgbClr val="FFFFFF"/>
                </a:highlight>
                <a:latin typeface="Open Sans"/>
                <a:ea typeface="Open Sans"/>
                <a:cs typeface="Open Sans"/>
                <a:sym typeface="Open Sans"/>
              </a:rPr>
              <a:t>sigmoid()</a:t>
            </a:r>
            <a:r>
              <a:rPr lang="en" sz="1350">
                <a:solidFill>
                  <a:schemeClr val="dk1"/>
                </a:solidFill>
                <a:highlight>
                  <a:srgbClr val="FFFFFF"/>
                </a:highlight>
                <a:latin typeface="Open Sans"/>
                <a:ea typeface="Open Sans"/>
                <a:cs typeface="Open Sans"/>
                <a:sym typeface="Open Sans"/>
              </a:rPr>
              <a:t> with args : a number (scalar), 1-D (vector), and 2-D arrays (matrix).</a:t>
            </a:r>
            <a:endParaRPr/>
          </a:p>
        </p:txBody>
      </p:sp>
      <p:pic>
        <p:nvPicPr>
          <p:cNvPr id="159" name="Google Shape;159;p24"/>
          <p:cNvPicPr preferRelativeResize="0"/>
          <p:nvPr/>
        </p:nvPicPr>
        <p:blipFill>
          <a:blip r:embed="rId5">
            <a:alphaModFix/>
          </a:blip>
          <a:stretch>
            <a:fillRect/>
          </a:stretch>
        </p:blipFill>
        <p:spPr>
          <a:xfrm>
            <a:off x="5119200" y="2900800"/>
            <a:ext cx="3729524" cy="2242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5"/>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5"/>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166" name="Google Shape;166;p25"/>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txBox="1"/>
          <p:nvPr/>
        </p:nvSpPr>
        <p:spPr>
          <a:xfrm>
            <a:off x="187875" y="201200"/>
            <a:ext cx="87843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SzPts val="2400"/>
              <a:buFont typeface="Arial"/>
              <a:buNone/>
            </a:pPr>
            <a:r>
              <a:rPr b="1" lang="en" sz="2400">
                <a:solidFill>
                  <a:schemeClr val="dk1"/>
                </a:solidFill>
              </a:rPr>
              <a:t>Weight Matrices</a:t>
            </a:r>
            <a:endParaRPr b="1" i="0" sz="2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15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p:txBody>
      </p:sp>
      <p:sp>
        <p:nvSpPr>
          <p:cNvPr id="168" name="Google Shape;168;p25"/>
          <p:cNvSpPr txBox="1"/>
          <p:nvPr/>
        </p:nvSpPr>
        <p:spPr>
          <a:xfrm>
            <a:off x="187800" y="821350"/>
            <a:ext cx="74985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1"/>
                </a:solidFill>
                <a:highlight>
                  <a:srgbClr val="FFFFFF"/>
                </a:highlight>
                <a:latin typeface="Open Sans"/>
                <a:ea typeface="Open Sans"/>
                <a:cs typeface="Open Sans"/>
                <a:sym typeface="Open Sans"/>
              </a:rPr>
              <a:t>We Initialize the weight matrices in our __init__ method with random numbers</a:t>
            </a:r>
            <a:endParaRPr/>
          </a:p>
        </p:txBody>
      </p:sp>
      <p:pic>
        <p:nvPicPr>
          <p:cNvPr id="169" name="Google Shape;169;p25"/>
          <p:cNvPicPr preferRelativeResize="0"/>
          <p:nvPr/>
        </p:nvPicPr>
        <p:blipFill>
          <a:blip r:embed="rId3">
            <a:alphaModFix/>
          </a:blip>
          <a:stretch>
            <a:fillRect/>
          </a:stretch>
        </p:blipFill>
        <p:spPr>
          <a:xfrm>
            <a:off x="1362375" y="2034375"/>
            <a:ext cx="6435299" cy="1855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6"/>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176" name="Google Shape;176;p26"/>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6"/>
          <p:cNvSpPr txBox="1"/>
          <p:nvPr/>
        </p:nvSpPr>
        <p:spPr>
          <a:xfrm>
            <a:off x="187875" y="201200"/>
            <a:ext cx="87843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SzPts val="2400"/>
              <a:buFont typeface="Arial"/>
              <a:buNone/>
            </a:pPr>
            <a:r>
              <a:rPr b="1" lang="en" sz="2400">
                <a:solidFill>
                  <a:schemeClr val="dk1"/>
                </a:solidFill>
              </a:rPr>
              <a:t>Forward Propagation</a:t>
            </a:r>
            <a:endParaRPr b="1" i="0" sz="2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15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p:txBody>
      </p:sp>
      <p:sp>
        <p:nvSpPr>
          <p:cNvPr id="178" name="Google Shape;178;p26"/>
          <p:cNvSpPr txBox="1"/>
          <p:nvPr/>
        </p:nvSpPr>
        <p:spPr>
          <a:xfrm>
            <a:off x="187800" y="821350"/>
            <a:ext cx="74985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1"/>
                </a:solidFill>
                <a:highlight>
                  <a:srgbClr val="FFFFFF"/>
                </a:highlight>
                <a:latin typeface="Open Sans"/>
                <a:ea typeface="Open Sans"/>
                <a:cs typeface="Open Sans"/>
                <a:sym typeface="Open Sans"/>
              </a:rPr>
              <a:t>Forward propagation method using numpy’s built in dot method for matrix multiplication</a:t>
            </a:r>
            <a:endParaRPr/>
          </a:p>
        </p:txBody>
      </p:sp>
      <p:pic>
        <p:nvPicPr>
          <p:cNvPr id="179" name="Google Shape;179;p26"/>
          <p:cNvPicPr preferRelativeResize="0"/>
          <p:nvPr/>
        </p:nvPicPr>
        <p:blipFill>
          <a:blip r:embed="rId3">
            <a:alphaModFix/>
          </a:blip>
          <a:stretch>
            <a:fillRect/>
          </a:stretch>
        </p:blipFill>
        <p:spPr>
          <a:xfrm>
            <a:off x="1560588" y="1342825"/>
            <a:ext cx="5994176" cy="3682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7"/>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7"/>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186" name="Google Shape;186;p27"/>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7"/>
          <p:cNvSpPr txBox="1"/>
          <p:nvPr/>
        </p:nvSpPr>
        <p:spPr>
          <a:xfrm>
            <a:off x="187875" y="201200"/>
            <a:ext cx="87843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SzPts val="2400"/>
              <a:buFont typeface="Arial"/>
              <a:buNone/>
            </a:pPr>
            <a:r>
              <a:rPr b="1" lang="en" sz="2400">
                <a:solidFill>
                  <a:schemeClr val="dk1"/>
                </a:solidFill>
              </a:rPr>
              <a:t>Getting Estimate of Test Score</a:t>
            </a:r>
            <a:endParaRPr b="1" i="0" sz="2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15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p:txBody>
      </p:sp>
      <p:sp>
        <p:nvSpPr>
          <p:cNvPr id="188" name="Google Shape;188;p27"/>
          <p:cNvSpPr txBox="1"/>
          <p:nvPr/>
        </p:nvSpPr>
        <p:spPr>
          <a:xfrm>
            <a:off x="187875" y="915850"/>
            <a:ext cx="7498500" cy="6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1"/>
                </a:solidFill>
                <a:highlight>
                  <a:srgbClr val="FFFFFF"/>
                </a:highlight>
                <a:latin typeface="Open Sans"/>
                <a:ea typeface="Open Sans"/>
                <a:cs typeface="Open Sans"/>
                <a:sym typeface="Open Sans"/>
              </a:rPr>
              <a:t>Now we have a class capable of estimating our test score given how many hours we sleep and how many hours we study. We pass in our input data (X) and get real outputs</a:t>
            </a:r>
            <a:endParaRPr/>
          </a:p>
        </p:txBody>
      </p:sp>
      <p:pic>
        <p:nvPicPr>
          <p:cNvPr id="189" name="Google Shape;189;p27"/>
          <p:cNvPicPr preferRelativeResize="0"/>
          <p:nvPr/>
        </p:nvPicPr>
        <p:blipFill>
          <a:blip r:embed="rId3">
            <a:alphaModFix/>
          </a:blip>
          <a:stretch>
            <a:fillRect/>
          </a:stretch>
        </p:blipFill>
        <p:spPr>
          <a:xfrm>
            <a:off x="3672650" y="1657925"/>
            <a:ext cx="2826225" cy="2392874"/>
          </a:xfrm>
          <a:prstGeom prst="rect">
            <a:avLst/>
          </a:prstGeom>
          <a:noFill/>
          <a:ln>
            <a:noFill/>
          </a:ln>
        </p:spPr>
      </p:pic>
      <p:sp>
        <p:nvSpPr>
          <p:cNvPr id="190" name="Google Shape;190;p27"/>
          <p:cNvSpPr txBox="1"/>
          <p:nvPr/>
        </p:nvSpPr>
        <p:spPr>
          <a:xfrm>
            <a:off x="290200" y="4405250"/>
            <a:ext cx="8585700" cy="60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chemeClr val="dk1"/>
                </a:solidFill>
                <a:highlight>
                  <a:srgbClr val="FFFFFF"/>
                </a:highlight>
                <a:latin typeface="Open Sans"/>
                <a:ea typeface="Open Sans"/>
                <a:cs typeface="Open Sans"/>
                <a:sym typeface="Open Sans"/>
              </a:rPr>
              <a:t>Note that our estimates (</a:t>
            </a:r>
            <a:r>
              <a:rPr lang="en" sz="1650">
                <a:solidFill>
                  <a:schemeClr val="dk1"/>
                </a:solidFill>
                <a:highlight>
                  <a:srgbClr val="FFFFFF"/>
                </a:highlight>
                <a:latin typeface="Open Sans"/>
                <a:ea typeface="Open Sans"/>
                <a:cs typeface="Open Sans"/>
                <a:sym typeface="Open Sans"/>
              </a:rPr>
              <a:t>ŷ</a:t>
            </a:r>
            <a:r>
              <a:rPr lang="en" sz="1350">
                <a:solidFill>
                  <a:schemeClr val="dk1"/>
                </a:solidFill>
                <a:highlight>
                  <a:srgbClr val="FFFFFF"/>
                </a:highlight>
                <a:latin typeface="Open Sans"/>
                <a:ea typeface="Open Sans"/>
                <a:cs typeface="Open Sans"/>
                <a:sym typeface="Open Sans"/>
              </a:rPr>
              <a:t>) looks quite terrible when compared with our target (</a:t>
            </a:r>
            <a:r>
              <a:rPr lang="en" sz="1650">
                <a:solidFill>
                  <a:schemeClr val="dk1"/>
                </a:solidFill>
                <a:highlight>
                  <a:srgbClr val="FFFFFF"/>
                </a:highlight>
                <a:latin typeface="Open Sans"/>
                <a:ea typeface="Open Sans"/>
                <a:cs typeface="Open Sans"/>
                <a:sym typeface="Open Sans"/>
              </a:rPr>
              <a:t>y</a:t>
            </a:r>
            <a:r>
              <a:rPr lang="en" sz="1350">
                <a:solidFill>
                  <a:schemeClr val="dk1"/>
                </a:solidFill>
                <a:highlight>
                  <a:srgbClr val="FFFFFF"/>
                </a:highlight>
                <a:latin typeface="Open Sans"/>
                <a:ea typeface="Open Sans"/>
                <a:cs typeface="Open Sans"/>
                <a:sym typeface="Open Sans"/>
              </a:rPr>
              <a:t>). </a:t>
            </a:r>
            <a:r>
              <a:rPr lang="en" sz="1350">
                <a:solidFill>
                  <a:srgbClr val="0000FF"/>
                </a:solidFill>
                <a:highlight>
                  <a:srgbClr val="FFFFFF"/>
                </a:highlight>
                <a:latin typeface="Open Sans"/>
                <a:ea typeface="Open Sans"/>
                <a:cs typeface="Open Sans"/>
                <a:sym typeface="Open Sans"/>
              </a:rPr>
              <a:t>That's because we have not yet trained our network</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8"/>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8"/>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197" name="Google Shape;197;p28"/>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8"/>
          <p:cNvSpPr txBox="1"/>
          <p:nvPr/>
        </p:nvSpPr>
        <p:spPr>
          <a:xfrm>
            <a:off x="187875" y="201200"/>
            <a:ext cx="87843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SzPts val="2000"/>
              <a:buFont typeface="Arial"/>
              <a:buNone/>
            </a:pPr>
            <a:r>
              <a:rPr b="1" lang="en" sz="2000">
                <a:solidFill>
                  <a:schemeClr val="dk1"/>
                </a:solidFill>
              </a:rPr>
              <a:t>Back propagation</a:t>
            </a:r>
            <a:endParaRPr b="1" i="0" sz="20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rPr b="0" i="0" lang="en" sz="1350" u="none" cap="none" strike="noStrike">
                <a:solidFill>
                  <a:schemeClr val="dk1"/>
                </a:solidFill>
                <a:highlight>
                  <a:srgbClr val="FFFFFF"/>
                </a:highlight>
                <a:latin typeface="Open Sans"/>
                <a:ea typeface="Open Sans"/>
                <a:cs typeface="Open Sans"/>
                <a:sym typeface="Open Sans"/>
              </a:rPr>
              <a:t>For a given sample, a cost function tells us how costly our model is. It exactly quantify how wrong our predictions are</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rPr b="0" i="0" lang="en" sz="1350" u="none" cap="none" strike="noStrike">
                <a:solidFill>
                  <a:schemeClr val="dk1"/>
                </a:solidFill>
                <a:highlight>
                  <a:srgbClr val="FFFFFF"/>
                </a:highlight>
                <a:latin typeface="Open Sans"/>
                <a:ea typeface="Open Sans"/>
                <a:cs typeface="Open Sans"/>
                <a:sym typeface="Open Sans"/>
              </a:rPr>
              <a:t>We'll use sum of square errors to compute an overall cost and we'll try to minimize it. Actually, </a:t>
            </a:r>
            <a:r>
              <a:rPr b="0" i="0" lang="en" sz="1350" u="none" cap="none" strike="noStrike">
                <a:solidFill>
                  <a:srgbClr val="0000FF"/>
                </a:solidFill>
                <a:highlight>
                  <a:srgbClr val="FFFFFF"/>
                </a:highlight>
                <a:latin typeface="Open Sans"/>
                <a:ea typeface="Open Sans"/>
                <a:cs typeface="Open Sans"/>
                <a:sym typeface="Open Sans"/>
              </a:rPr>
              <a:t>training a network means minimizing a cost function</a:t>
            </a:r>
            <a:r>
              <a:rPr b="0" i="0" lang="en" sz="1350" u="none" cap="none" strike="noStrike">
                <a:solidFill>
                  <a:schemeClr val="dk1"/>
                </a:solidFill>
                <a:highlight>
                  <a:srgbClr val="FFFFFF"/>
                </a:highlight>
                <a:latin typeface="Open Sans"/>
                <a:ea typeface="Open Sans"/>
                <a:cs typeface="Open Sans"/>
                <a:sym typeface="Open Sans"/>
              </a:rPr>
              <a:t>.</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15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p:txBody>
      </p:sp>
      <p:pic>
        <p:nvPicPr>
          <p:cNvPr id="199" name="Google Shape;199;p28"/>
          <p:cNvPicPr preferRelativeResize="0"/>
          <p:nvPr/>
        </p:nvPicPr>
        <p:blipFill rotWithShape="1">
          <a:blip r:embed="rId3">
            <a:alphaModFix/>
          </a:blip>
          <a:srcRect b="0" l="0" r="0" t="0"/>
          <a:stretch/>
        </p:blipFill>
        <p:spPr>
          <a:xfrm>
            <a:off x="2506900" y="2909100"/>
            <a:ext cx="4191000" cy="1847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9"/>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9"/>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206" name="Google Shape;206;p29"/>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9"/>
          <p:cNvSpPr txBox="1"/>
          <p:nvPr/>
        </p:nvSpPr>
        <p:spPr>
          <a:xfrm>
            <a:off x="187875" y="201200"/>
            <a:ext cx="87843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Gradient Descent</a:t>
            </a:r>
            <a:endParaRPr b="1" i="0" sz="20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rPr b="0" i="0" lang="en" sz="1350" u="none" cap="none" strike="noStrike">
                <a:solidFill>
                  <a:schemeClr val="dk1"/>
                </a:solidFill>
                <a:highlight>
                  <a:srgbClr val="FFFFFF"/>
                </a:highlight>
                <a:latin typeface="Open Sans"/>
                <a:ea typeface="Open Sans"/>
                <a:cs typeface="Open Sans"/>
                <a:sym typeface="Open Sans"/>
              </a:rPr>
              <a:t>As we can see from equation, the cost is a function of two things: our </a:t>
            </a:r>
            <a:r>
              <a:rPr b="1" i="0" lang="en" sz="1350" u="none" cap="none" strike="noStrike">
                <a:solidFill>
                  <a:schemeClr val="dk1"/>
                </a:solidFill>
                <a:highlight>
                  <a:srgbClr val="FFFFFF"/>
                </a:highlight>
                <a:latin typeface="Open Sans"/>
                <a:ea typeface="Open Sans"/>
                <a:cs typeface="Open Sans"/>
                <a:sym typeface="Open Sans"/>
              </a:rPr>
              <a:t>sample data</a:t>
            </a:r>
            <a:r>
              <a:rPr b="0" i="0" lang="en" sz="1350" u="none" cap="none" strike="noStrike">
                <a:solidFill>
                  <a:schemeClr val="dk1"/>
                </a:solidFill>
                <a:highlight>
                  <a:srgbClr val="FFFFFF"/>
                </a:highlight>
                <a:latin typeface="Open Sans"/>
                <a:ea typeface="Open Sans"/>
                <a:cs typeface="Open Sans"/>
                <a:sym typeface="Open Sans"/>
              </a:rPr>
              <a:t> and the </a:t>
            </a:r>
            <a:r>
              <a:rPr b="1" i="0" lang="en" sz="1350" u="none" cap="none" strike="noStrike">
                <a:solidFill>
                  <a:schemeClr val="dk1"/>
                </a:solidFill>
                <a:highlight>
                  <a:srgbClr val="FFFFFF"/>
                </a:highlight>
                <a:latin typeface="Open Sans"/>
                <a:ea typeface="Open Sans"/>
                <a:cs typeface="Open Sans"/>
                <a:sym typeface="Open Sans"/>
              </a:rPr>
              <a:t>weights</a:t>
            </a:r>
            <a:r>
              <a:rPr b="0" i="0" lang="en" sz="1350" u="none" cap="none" strike="noStrike">
                <a:solidFill>
                  <a:schemeClr val="dk1"/>
                </a:solidFill>
                <a:highlight>
                  <a:srgbClr val="FFFFFF"/>
                </a:highlight>
                <a:latin typeface="Open Sans"/>
                <a:ea typeface="Open Sans"/>
                <a:cs typeface="Open Sans"/>
                <a:sym typeface="Open Sans"/>
              </a:rPr>
              <a:t> on our synapses. Since we don't have much control of our data, we'll try to minimize our cost by changing the </a:t>
            </a:r>
            <a:r>
              <a:rPr b="1" i="0" lang="en" sz="1350" u="none" cap="none" strike="noStrike">
                <a:solidFill>
                  <a:schemeClr val="dk1"/>
                </a:solidFill>
                <a:highlight>
                  <a:srgbClr val="FFFFFF"/>
                </a:highlight>
                <a:latin typeface="Open Sans"/>
                <a:ea typeface="Open Sans"/>
                <a:cs typeface="Open Sans"/>
                <a:sym typeface="Open Sans"/>
              </a:rPr>
              <a:t>weights</a:t>
            </a:r>
            <a:r>
              <a:rPr b="0" i="0" lang="en" sz="1350" u="none" cap="none" strike="noStrike">
                <a:solidFill>
                  <a:schemeClr val="dk1"/>
                </a:solidFill>
                <a:highlight>
                  <a:srgbClr val="FFFFFF"/>
                </a:highlight>
                <a:latin typeface="Open Sans"/>
                <a:ea typeface="Open Sans"/>
                <a:cs typeface="Open Sans"/>
                <a:sym typeface="Open Sans"/>
              </a:rPr>
              <a:t>.</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15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p:txBody>
      </p:sp>
      <p:pic>
        <p:nvPicPr>
          <p:cNvPr id="208" name="Google Shape;208;p29"/>
          <p:cNvPicPr preferRelativeResize="0"/>
          <p:nvPr/>
        </p:nvPicPr>
        <p:blipFill rotWithShape="1">
          <a:blip r:embed="rId3">
            <a:alphaModFix/>
          </a:blip>
          <a:srcRect b="0" l="0" r="0" t="0"/>
          <a:stretch/>
        </p:blipFill>
        <p:spPr>
          <a:xfrm>
            <a:off x="1895450" y="1926950"/>
            <a:ext cx="5718301" cy="3216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0"/>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0"/>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215" name="Google Shape;215;p30"/>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0"/>
          <p:cNvSpPr txBox="1"/>
          <p:nvPr/>
        </p:nvSpPr>
        <p:spPr>
          <a:xfrm>
            <a:off x="187875" y="201200"/>
            <a:ext cx="87843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Small Learning Rate vs Big</a:t>
            </a:r>
            <a:endParaRPr b="1" i="0" sz="20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15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p:txBody>
      </p:sp>
      <p:pic>
        <p:nvPicPr>
          <p:cNvPr id="217" name="Google Shape;217;p30"/>
          <p:cNvPicPr preferRelativeResize="0"/>
          <p:nvPr/>
        </p:nvPicPr>
        <p:blipFill rotWithShape="1">
          <a:blip r:embed="rId3">
            <a:alphaModFix/>
          </a:blip>
          <a:srcRect b="0" l="0" r="0" t="0"/>
          <a:stretch/>
        </p:blipFill>
        <p:spPr>
          <a:xfrm>
            <a:off x="641700" y="1255425"/>
            <a:ext cx="8134824" cy="3803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1"/>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1"/>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224" name="Google Shape;224;p31"/>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1"/>
          <p:cNvSpPr txBox="1"/>
          <p:nvPr/>
        </p:nvSpPr>
        <p:spPr>
          <a:xfrm>
            <a:off x="187875" y="201200"/>
            <a:ext cx="87843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Types of Gradient Descent Algorithm</a:t>
            </a:r>
            <a:endParaRPr b="1" i="0" sz="2000" u="none" cap="none" strike="noStrike">
              <a:solidFill>
                <a:schemeClr val="dk1"/>
              </a:solidFill>
              <a:latin typeface="Arial"/>
              <a:ea typeface="Arial"/>
              <a:cs typeface="Arial"/>
              <a:sym typeface="Arial"/>
            </a:endParaRPr>
          </a:p>
          <a:p>
            <a:pPr indent="-317500" lvl="0" marL="457200" marR="0" rtl="0" algn="l">
              <a:lnSpc>
                <a:spcPct val="160000"/>
              </a:lnSpc>
              <a:spcBef>
                <a:spcPts val="230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Batch Gradient Descent</a:t>
            </a:r>
            <a:endParaRPr b="0" i="0" sz="1400" u="none" cap="none" strike="noStrike">
              <a:solidFill>
                <a:schemeClr val="dk1"/>
              </a:solidFill>
              <a:latin typeface="Arial"/>
              <a:ea typeface="Arial"/>
              <a:cs typeface="Arial"/>
              <a:sym typeface="Arial"/>
            </a:endParaRPr>
          </a:p>
          <a:p>
            <a:pPr indent="-317500" lvl="0" marL="457200" marR="0" rtl="0" algn="l">
              <a:lnSpc>
                <a:spcPct val="16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Mini Batch Gradient Descent</a:t>
            </a:r>
            <a:endParaRPr b="0" i="0" sz="1400" u="none" cap="none" strike="noStrike">
              <a:solidFill>
                <a:schemeClr val="dk1"/>
              </a:solidFill>
              <a:latin typeface="Arial"/>
              <a:ea typeface="Arial"/>
              <a:cs typeface="Arial"/>
              <a:sym typeface="Arial"/>
            </a:endParaRPr>
          </a:p>
          <a:p>
            <a:pPr indent="-317500" lvl="0" marL="457200" marR="0" rtl="0" algn="l">
              <a:lnSpc>
                <a:spcPct val="16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Stochastic Gradient Descent</a:t>
            </a:r>
            <a:endParaRPr b="0" i="0" sz="1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15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4"/>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63" name="Google Shape;63;p14"/>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 name="Google Shape;64;p14"/>
          <p:cNvPicPr preferRelativeResize="0"/>
          <p:nvPr/>
        </p:nvPicPr>
        <p:blipFill rotWithShape="1">
          <a:blip r:embed="rId3">
            <a:alphaModFix/>
          </a:blip>
          <a:srcRect b="0" l="0" r="0" t="0"/>
          <a:stretch/>
        </p:blipFill>
        <p:spPr>
          <a:xfrm>
            <a:off x="232600" y="646450"/>
            <a:ext cx="8694876" cy="44970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2"/>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2"/>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232" name="Google Shape;232;p32"/>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2"/>
          <p:cNvSpPr txBox="1"/>
          <p:nvPr/>
        </p:nvSpPr>
        <p:spPr>
          <a:xfrm>
            <a:off x="187875" y="201200"/>
            <a:ext cx="87843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Back Propagation</a:t>
            </a:r>
            <a:endParaRPr b="1" i="0" sz="20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rPr b="1" i="0" lang="en" sz="1350" u="none" cap="none" strike="noStrike">
                <a:solidFill>
                  <a:schemeClr val="dk1"/>
                </a:solidFill>
                <a:highlight>
                  <a:srgbClr val="FFFFFF"/>
                </a:highlight>
                <a:latin typeface="Open Sans"/>
                <a:ea typeface="Open Sans"/>
                <a:cs typeface="Open Sans"/>
                <a:sym typeface="Open Sans"/>
              </a:rPr>
              <a:t>Backpropagation (Backward propagation of errors)</a:t>
            </a:r>
            <a:r>
              <a:rPr b="0" i="0" lang="en" sz="1350" u="none" cap="none" strike="noStrike">
                <a:solidFill>
                  <a:schemeClr val="dk1"/>
                </a:solidFill>
                <a:highlight>
                  <a:srgbClr val="FFFFFF"/>
                </a:highlight>
                <a:latin typeface="Open Sans"/>
                <a:ea typeface="Open Sans"/>
                <a:cs typeface="Open Sans"/>
                <a:sym typeface="Open Sans"/>
              </a:rPr>
              <a:t> algorithm is used to train artificial neural networks, it can update the weights very efficiently.</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15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p:txBody>
      </p:sp>
      <p:pic>
        <p:nvPicPr>
          <p:cNvPr id="234" name="Google Shape;234;p32"/>
          <p:cNvPicPr preferRelativeResize="0"/>
          <p:nvPr/>
        </p:nvPicPr>
        <p:blipFill rotWithShape="1">
          <a:blip r:embed="rId3">
            <a:alphaModFix/>
          </a:blip>
          <a:srcRect b="0" l="0" r="0" t="0"/>
          <a:stretch/>
        </p:blipFill>
        <p:spPr>
          <a:xfrm>
            <a:off x="4572000" y="2274048"/>
            <a:ext cx="4317649" cy="1031152"/>
          </a:xfrm>
          <a:prstGeom prst="rect">
            <a:avLst/>
          </a:prstGeom>
          <a:noFill/>
          <a:ln>
            <a:noFill/>
          </a:ln>
        </p:spPr>
      </p:pic>
      <p:pic>
        <p:nvPicPr>
          <p:cNvPr id="235" name="Google Shape;235;p32"/>
          <p:cNvPicPr preferRelativeResize="0"/>
          <p:nvPr/>
        </p:nvPicPr>
        <p:blipFill>
          <a:blip r:embed="rId4">
            <a:alphaModFix/>
          </a:blip>
          <a:stretch>
            <a:fillRect/>
          </a:stretch>
        </p:blipFill>
        <p:spPr>
          <a:xfrm>
            <a:off x="282299" y="1987125"/>
            <a:ext cx="4202350" cy="2644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3"/>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3"/>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242" name="Google Shape;242;p33"/>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3"/>
          <p:cNvSpPr txBox="1"/>
          <p:nvPr/>
        </p:nvSpPr>
        <p:spPr>
          <a:xfrm>
            <a:off x="187875" y="201200"/>
            <a:ext cx="87843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Activation Function</a:t>
            </a:r>
            <a:endParaRPr b="1" i="0" sz="20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15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p:txBody>
      </p:sp>
      <p:pic>
        <p:nvPicPr>
          <p:cNvPr id="244" name="Google Shape;244;p33"/>
          <p:cNvPicPr preferRelativeResize="0"/>
          <p:nvPr/>
        </p:nvPicPr>
        <p:blipFill rotWithShape="1">
          <a:blip r:embed="rId3">
            <a:alphaModFix/>
          </a:blip>
          <a:srcRect b="0" l="0" r="0" t="0"/>
          <a:stretch/>
        </p:blipFill>
        <p:spPr>
          <a:xfrm>
            <a:off x="277837" y="678050"/>
            <a:ext cx="3207100" cy="2135875"/>
          </a:xfrm>
          <a:prstGeom prst="rect">
            <a:avLst/>
          </a:prstGeom>
          <a:noFill/>
          <a:ln>
            <a:noFill/>
          </a:ln>
        </p:spPr>
      </p:pic>
      <p:pic>
        <p:nvPicPr>
          <p:cNvPr id="245" name="Google Shape;245;p33"/>
          <p:cNvPicPr preferRelativeResize="0"/>
          <p:nvPr/>
        </p:nvPicPr>
        <p:blipFill rotWithShape="1">
          <a:blip r:embed="rId4">
            <a:alphaModFix/>
          </a:blip>
          <a:srcRect b="0" l="0" r="0" t="0"/>
          <a:stretch/>
        </p:blipFill>
        <p:spPr>
          <a:xfrm>
            <a:off x="4812225" y="636313"/>
            <a:ext cx="3429000" cy="2219325"/>
          </a:xfrm>
          <a:prstGeom prst="rect">
            <a:avLst/>
          </a:prstGeom>
          <a:noFill/>
          <a:ln>
            <a:noFill/>
          </a:ln>
        </p:spPr>
      </p:pic>
      <p:pic>
        <p:nvPicPr>
          <p:cNvPr id="246" name="Google Shape;246;p33"/>
          <p:cNvPicPr preferRelativeResize="0"/>
          <p:nvPr/>
        </p:nvPicPr>
        <p:blipFill rotWithShape="1">
          <a:blip r:embed="rId5">
            <a:alphaModFix/>
          </a:blip>
          <a:srcRect b="0" l="0" r="0" t="0"/>
          <a:stretch/>
        </p:blipFill>
        <p:spPr>
          <a:xfrm>
            <a:off x="430150" y="2813925"/>
            <a:ext cx="2991571" cy="2329575"/>
          </a:xfrm>
          <a:prstGeom prst="rect">
            <a:avLst/>
          </a:prstGeom>
          <a:noFill/>
          <a:ln>
            <a:noFill/>
          </a:ln>
        </p:spPr>
      </p:pic>
      <p:pic>
        <p:nvPicPr>
          <p:cNvPr id="247" name="Google Shape;247;p33"/>
          <p:cNvPicPr preferRelativeResize="0"/>
          <p:nvPr/>
        </p:nvPicPr>
        <p:blipFill rotWithShape="1">
          <a:blip r:embed="rId6">
            <a:alphaModFix/>
          </a:blip>
          <a:srcRect b="0" l="0" r="0" t="0"/>
          <a:stretch/>
        </p:blipFill>
        <p:spPr>
          <a:xfrm>
            <a:off x="5239925" y="3035131"/>
            <a:ext cx="3207125" cy="2023295"/>
          </a:xfrm>
          <a:prstGeom prst="rect">
            <a:avLst/>
          </a:prstGeom>
          <a:noFill/>
          <a:ln>
            <a:noFill/>
          </a:ln>
        </p:spPr>
      </p:pic>
      <p:sp>
        <p:nvSpPr>
          <p:cNvPr id="248" name="Google Shape;248;p33"/>
          <p:cNvSpPr txBox="1"/>
          <p:nvPr/>
        </p:nvSpPr>
        <p:spPr>
          <a:xfrm>
            <a:off x="2862975" y="459000"/>
            <a:ext cx="1017000" cy="13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sp>
        <p:nvSpPr>
          <p:cNvPr id="249" name="Google Shape;249;p33"/>
          <p:cNvSpPr txBox="1"/>
          <p:nvPr/>
        </p:nvSpPr>
        <p:spPr>
          <a:xfrm>
            <a:off x="6979750" y="3193650"/>
            <a:ext cx="1261500" cy="13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LeakyRelu</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4"/>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4"/>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256" name="Google Shape;256;p34"/>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4"/>
          <p:cNvSpPr txBox="1"/>
          <p:nvPr/>
        </p:nvSpPr>
        <p:spPr>
          <a:xfrm>
            <a:off x="210250" y="201200"/>
            <a:ext cx="87843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Convolutional Neural Network(CNN)</a:t>
            </a:r>
            <a:endParaRPr b="1" i="0" sz="20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15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pic>
        <p:nvPicPr>
          <p:cNvPr id="262" name="Google Shape;262;p35"/>
          <p:cNvPicPr preferRelativeResize="0"/>
          <p:nvPr/>
        </p:nvPicPr>
        <p:blipFill>
          <a:blip r:embed="rId3">
            <a:alphaModFix/>
          </a:blip>
          <a:stretch>
            <a:fillRect/>
          </a:stretch>
        </p:blipFill>
        <p:spPr>
          <a:xfrm>
            <a:off x="78325" y="1592575"/>
            <a:ext cx="6705600" cy="2762250"/>
          </a:xfrm>
          <a:prstGeom prst="rect">
            <a:avLst/>
          </a:prstGeom>
          <a:noFill/>
          <a:ln>
            <a:noFill/>
          </a:ln>
        </p:spPr>
      </p:pic>
      <p:sp>
        <p:nvSpPr>
          <p:cNvPr id="263" name="Google Shape;263;p35"/>
          <p:cNvSpPr txBox="1"/>
          <p:nvPr/>
        </p:nvSpPr>
        <p:spPr>
          <a:xfrm>
            <a:off x="245575" y="208000"/>
            <a:ext cx="5958300" cy="1423800"/>
          </a:xfrm>
          <a:prstGeom prst="rect">
            <a:avLst/>
          </a:prstGeom>
          <a:noFill/>
          <a:ln>
            <a:noFill/>
          </a:ln>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rPr lang="en" sz="1000">
                <a:solidFill>
                  <a:schemeClr val="dk1"/>
                </a:solidFill>
                <a:latin typeface="Georgia"/>
                <a:ea typeface="Georgia"/>
                <a:cs typeface="Georgia"/>
                <a:sym typeface="Georgia"/>
              </a:rPr>
              <a:t>A Image is a combination of pixel</a:t>
            </a:r>
            <a:endParaRPr sz="1000">
              <a:solidFill>
                <a:schemeClr val="dk1"/>
              </a:solidFill>
              <a:latin typeface="Georgia"/>
              <a:ea typeface="Georgia"/>
              <a:cs typeface="Georgia"/>
              <a:sym typeface="Georgia"/>
            </a:endParaRPr>
          </a:p>
          <a:p>
            <a:pPr indent="0" lvl="0" marL="0" rtl="0" algn="l">
              <a:lnSpc>
                <a:spcPct val="138000"/>
              </a:lnSpc>
              <a:spcBef>
                <a:spcPts val="1100"/>
              </a:spcBef>
              <a:spcAft>
                <a:spcPts val="0"/>
              </a:spcAft>
              <a:buClr>
                <a:schemeClr val="dk1"/>
              </a:buClr>
              <a:buSzPts val="1100"/>
              <a:buFont typeface="Arial"/>
              <a:buNone/>
            </a:pPr>
            <a:r>
              <a:rPr lang="en" sz="1000">
                <a:solidFill>
                  <a:schemeClr val="dk1"/>
                </a:solidFill>
                <a:latin typeface="Georgia"/>
                <a:ea typeface="Georgia"/>
                <a:cs typeface="Georgia"/>
                <a:sym typeface="Georgia"/>
              </a:rPr>
              <a:t>-A pixel is a smallest unit of representation for visual information</a:t>
            </a:r>
            <a:endParaRPr sz="1000">
              <a:solidFill>
                <a:schemeClr val="dk1"/>
              </a:solidFill>
              <a:latin typeface="Georgia"/>
              <a:ea typeface="Georgia"/>
              <a:cs typeface="Georgia"/>
              <a:sym typeface="Georgia"/>
            </a:endParaRPr>
          </a:p>
          <a:p>
            <a:pPr indent="0" lvl="0" marL="0" rtl="0" algn="l">
              <a:lnSpc>
                <a:spcPct val="138000"/>
              </a:lnSpc>
              <a:spcBef>
                <a:spcPts val="1100"/>
              </a:spcBef>
              <a:spcAft>
                <a:spcPts val="0"/>
              </a:spcAft>
              <a:buClr>
                <a:schemeClr val="dk1"/>
              </a:buClr>
              <a:buSzPts val="1100"/>
              <a:buFont typeface="Arial"/>
              <a:buNone/>
            </a:pPr>
            <a:r>
              <a:rPr lang="en" sz="1000">
                <a:solidFill>
                  <a:schemeClr val="dk1"/>
                </a:solidFill>
                <a:latin typeface="Georgia"/>
                <a:ea typeface="Georgia"/>
                <a:cs typeface="Georgia"/>
                <a:sym typeface="Georgia"/>
              </a:rPr>
              <a:t>-Each pixel in a digitized image represents one intensity(brightness) level (gray scale color)</a:t>
            </a:r>
            <a:endParaRPr sz="1000">
              <a:solidFill>
                <a:schemeClr val="dk1"/>
              </a:solidFill>
              <a:latin typeface="Georgia"/>
              <a:ea typeface="Georgia"/>
              <a:cs typeface="Georgia"/>
              <a:sym typeface="Georgia"/>
            </a:endParaRPr>
          </a:p>
          <a:p>
            <a:pPr indent="0" lvl="0" marL="0" rtl="0" algn="l">
              <a:lnSpc>
                <a:spcPct val="138000"/>
              </a:lnSpc>
              <a:spcBef>
                <a:spcPts val="1100"/>
              </a:spcBef>
              <a:spcAft>
                <a:spcPts val="0"/>
              </a:spcAft>
              <a:buClr>
                <a:schemeClr val="dk1"/>
              </a:buClr>
              <a:buSzPts val="1100"/>
              <a:buFont typeface="Arial"/>
              <a:buNone/>
            </a:pPr>
            <a:r>
              <a:rPr lang="en" sz="1000">
                <a:solidFill>
                  <a:schemeClr val="dk1"/>
                </a:solidFill>
                <a:latin typeface="Georgia"/>
                <a:ea typeface="Georgia"/>
                <a:cs typeface="Georgia"/>
                <a:sym typeface="Georgia"/>
              </a:rPr>
              <a:t>-The Brightness levels are between 0 to 255(0 - black and 255 white)</a:t>
            </a:r>
            <a:endParaRPr sz="10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6"/>
          <p:cNvSpPr txBox="1"/>
          <p:nvPr/>
        </p:nvSpPr>
        <p:spPr>
          <a:xfrm>
            <a:off x="245575" y="208000"/>
            <a:ext cx="6995100" cy="4369800"/>
          </a:xfrm>
          <a:prstGeom prst="rect">
            <a:avLst/>
          </a:prstGeom>
          <a:noFill/>
          <a:ln>
            <a:noFill/>
          </a:ln>
        </p:spPr>
        <p:txBody>
          <a:bodyPr anchorCtr="0" anchor="t" bIns="91425" lIns="91425" spcFirstLastPara="1" rIns="91425" wrap="square" tIns="91425">
            <a:noAutofit/>
          </a:bodyPr>
          <a:lstStyle/>
          <a:p>
            <a:pPr indent="0" lvl="0" marL="0" rtl="0" algn="l">
              <a:lnSpc>
                <a:spcPct val="138000"/>
              </a:lnSpc>
              <a:spcBef>
                <a:spcPts val="0"/>
              </a:spcBef>
              <a:spcAft>
                <a:spcPts val="0"/>
              </a:spcAft>
              <a:buNone/>
            </a:pPr>
            <a:r>
              <a:rPr lang="en" sz="1000">
                <a:solidFill>
                  <a:schemeClr val="dk1"/>
                </a:solidFill>
                <a:latin typeface="Georgia"/>
                <a:ea typeface="Georgia"/>
                <a:cs typeface="Georgia"/>
                <a:sym typeface="Georgia"/>
              </a:rPr>
              <a:t>A Image is a combination of pixel</a:t>
            </a:r>
            <a:endParaRPr sz="1000">
              <a:solidFill>
                <a:schemeClr val="dk1"/>
              </a:solidFill>
              <a:latin typeface="Georgia"/>
              <a:ea typeface="Georgia"/>
              <a:cs typeface="Georgia"/>
              <a:sym typeface="Georgia"/>
            </a:endParaRPr>
          </a:p>
          <a:p>
            <a:pPr indent="0" lvl="0" marL="0" rtl="0" algn="l">
              <a:lnSpc>
                <a:spcPct val="138000"/>
              </a:lnSpc>
              <a:spcBef>
                <a:spcPts val="1100"/>
              </a:spcBef>
              <a:spcAft>
                <a:spcPts val="0"/>
              </a:spcAft>
              <a:buNone/>
            </a:pPr>
            <a:r>
              <a:rPr lang="en" sz="1000">
                <a:solidFill>
                  <a:schemeClr val="dk1"/>
                </a:solidFill>
                <a:latin typeface="Georgia"/>
                <a:ea typeface="Georgia"/>
                <a:cs typeface="Georgia"/>
                <a:sym typeface="Georgia"/>
              </a:rPr>
              <a:t>-A pixel is a sallest unit of representation for visual information</a:t>
            </a:r>
            <a:endParaRPr sz="1000">
              <a:solidFill>
                <a:schemeClr val="dk1"/>
              </a:solidFill>
              <a:latin typeface="Georgia"/>
              <a:ea typeface="Georgia"/>
              <a:cs typeface="Georgia"/>
              <a:sym typeface="Georgia"/>
            </a:endParaRPr>
          </a:p>
          <a:p>
            <a:pPr indent="0" lvl="0" marL="0" rtl="0" algn="l">
              <a:lnSpc>
                <a:spcPct val="138000"/>
              </a:lnSpc>
              <a:spcBef>
                <a:spcPts val="1100"/>
              </a:spcBef>
              <a:spcAft>
                <a:spcPts val="0"/>
              </a:spcAft>
              <a:buNone/>
            </a:pPr>
            <a:r>
              <a:rPr lang="en" sz="1000">
                <a:solidFill>
                  <a:schemeClr val="dk1"/>
                </a:solidFill>
                <a:latin typeface="Georgia"/>
                <a:ea typeface="Georgia"/>
                <a:cs typeface="Georgia"/>
                <a:sym typeface="Georgia"/>
              </a:rPr>
              <a:t>-Each pixel in a digitized image represents one intensity(brightness) level (gray scale color)</a:t>
            </a:r>
            <a:endParaRPr sz="1000">
              <a:solidFill>
                <a:schemeClr val="dk1"/>
              </a:solidFill>
              <a:latin typeface="Georgia"/>
              <a:ea typeface="Georgia"/>
              <a:cs typeface="Georgia"/>
              <a:sym typeface="Georgia"/>
            </a:endParaRPr>
          </a:p>
          <a:p>
            <a:pPr indent="0" lvl="0" marL="0" rtl="0" algn="l">
              <a:lnSpc>
                <a:spcPct val="138000"/>
              </a:lnSpc>
              <a:spcBef>
                <a:spcPts val="1100"/>
              </a:spcBef>
              <a:spcAft>
                <a:spcPts val="0"/>
              </a:spcAft>
              <a:buNone/>
            </a:pPr>
            <a:r>
              <a:rPr lang="en" sz="1000">
                <a:solidFill>
                  <a:schemeClr val="dk1"/>
                </a:solidFill>
                <a:latin typeface="Georgia"/>
                <a:ea typeface="Georgia"/>
                <a:cs typeface="Georgia"/>
                <a:sym typeface="Georgia"/>
              </a:rPr>
              <a:t>-The Brightness levels are between 0 to 255(0 - black and 255 white)</a:t>
            </a:r>
            <a:endParaRPr sz="1000">
              <a:solidFill>
                <a:schemeClr val="dk1"/>
              </a:solidFill>
              <a:latin typeface="Georgia"/>
              <a:ea typeface="Georgia"/>
              <a:cs typeface="Georgia"/>
              <a:sym typeface="Georgia"/>
            </a:endParaRPr>
          </a:p>
          <a:p>
            <a:pPr indent="0" lvl="0" marL="0" rtl="0" algn="l">
              <a:lnSpc>
                <a:spcPct val="115000"/>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p>
        </p:txBody>
      </p:sp>
      <p:pic>
        <p:nvPicPr>
          <p:cNvPr id="269" name="Google Shape;269;p36"/>
          <p:cNvPicPr preferRelativeResize="0"/>
          <p:nvPr/>
        </p:nvPicPr>
        <p:blipFill>
          <a:blip r:embed="rId3">
            <a:alphaModFix/>
          </a:blip>
          <a:stretch>
            <a:fillRect/>
          </a:stretch>
        </p:blipFill>
        <p:spPr>
          <a:xfrm>
            <a:off x="152400" y="152400"/>
            <a:ext cx="6735509" cy="4562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7"/>
          <p:cNvSpPr txBox="1"/>
          <p:nvPr/>
        </p:nvSpPr>
        <p:spPr>
          <a:xfrm>
            <a:off x="245575" y="208000"/>
            <a:ext cx="6995100" cy="43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pic>
        <p:nvPicPr>
          <p:cNvPr id="275" name="Google Shape;275;p37"/>
          <p:cNvPicPr preferRelativeResize="0"/>
          <p:nvPr/>
        </p:nvPicPr>
        <p:blipFill>
          <a:blip r:embed="rId3">
            <a:alphaModFix/>
          </a:blip>
          <a:stretch>
            <a:fillRect/>
          </a:stretch>
        </p:blipFill>
        <p:spPr>
          <a:xfrm>
            <a:off x="0" y="645476"/>
            <a:ext cx="9143999" cy="3852548"/>
          </a:xfrm>
          <a:prstGeom prst="rect">
            <a:avLst/>
          </a:prstGeom>
          <a:noFill/>
          <a:ln>
            <a:noFill/>
          </a:ln>
        </p:spPr>
      </p:pic>
      <p:sp>
        <p:nvSpPr>
          <p:cNvPr id="276" name="Google Shape;276;p37"/>
          <p:cNvSpPr txBox="1"/>
          <p:nvPr/>
        </p:nvSpPr>
        <p:spPr>
          <a:xfrm>
            <a:off x="196200" y="158625"/>
            <a:ext cx="50037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Why not Fully Connected Neural Network</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8"/>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8"/>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283" name="Google Shape;283;p38"/>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8"/>
          <p:cNvSpPr txBox="1"/>
          <p:nvPr/>
        </p:nvSpPr>
        <p:spPr>
          <a:xfrm>
            <a:off x="210250" y="201200"/>
            <a:ext cx="87843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Arial"/>
                <a:ea typeface="Arial"/>
                <a:cs typeface="Arial"/>
                <a:sym typeface="Arial"/>
              </a:rPr>
              <a:t>Convolutional Neural Networks (</a:t>
            </a:r>
            <a:r>
              <a:rPr b="1" i="0" lang="en" sz="1400" u="none" cap="none" strike="noStrike">
                <a:solidFill>
                  <a:srgbClr val="000000"/>
                </a:solidFill>
                <a:highlight>
                  <a:srgbClr val="FFFFFF"/>
                </a:highlight>
                <a:latin typeface="Arial"/>
                <a:ea typeface="Arial"/>
                <a:cs typeface="Arial"/>
                <a:sym typeface="Arial"/>
              </a:rPr>
              <a:t>ConvNets</a:t>
            </a:r>
            <a:r>
              <a:rPr b="0" i="0" lang="en" sz="1400" u="none" cap="none" strike="noStrike">
                <a:solidFill>
                  <a:srgbClr val="000000"/>
                </a:solidFill>
                <a:highlight>
                  <a:srgbClr val="FFFFFF"/>
                </a:highlight>
                <a:latin typeface="Arial"/>
                <a:ea typeface="Arial"/>
                <a:cs typeface="Arial"/>
                <a:sym typeface="Arial"/>
              </a:rPr>
              <a:t> or </a:t>
            </a:r>
            <a:r>
              <a:rPr b="1" i="0" lang="en" sz="1400" u="none" cap="none" strike="noStrike">
                <a:solidFill>
                  <a:srgbClr val="000000"/>
                </a:solidFill>
                <a:highlight>
                  <a:srgbClr val="FFFFFF"/>
                </a:highlight>
                <a:latin typeface="Arial"/>
                <a:ea typeface="Arial"/>
                <a:cs typeface="Arial"/>
                <a:sym typeface="Arial"/>
              </a:rPr>
              <a:t>CNNs</a:t>
            </a:r>
            <a:r>
              <a:rPr b="0" i="0" lang="en" sz="1400" u="none" cap="none" strike="noStrike">
                <a:solidFill>
                  <a:srgbClr val="000000"/>
                </a:solidFill>
                <a:highlight>
                  <a:srgbClr val="FFFFFF"/>
                </a:highlight>
                <a:latin typeface="Arial"/>
                <a:ea typeface="Arial"/>
                <a:cs typeface="Arial"/>
                <a:sym typeface="Arial"/>
              </a:rPr>
              <a:t>) are a category of </a:t>
            </a:r>
            <a:r>
              <a:rPr b="0" i="0" lang="en" sz="1400" u="none" cap="none" strike="noStrike">
                <a:solidFill>
                  <a:schemeClr val="hlink"/>
                </a:solidFill>
                <a:highlight>
                  <a:srgbClr val="FFFFFF"/>
                </a:highlight>
                <a:uFill>
                  <a:noFill/>
                </a:uFill>
                <a:latin typeface="Arial"/>
                <a:ea typeface="Arial"/>
                <a:cs typeface="Arial"/>
                <a:sym typeface="Arial"/>
                <a:hlinkClick r:id="rId3"/>
              </a:rPr>
              <a:t>Neural Networks</a:t>
            </a:r>
            <a:r>
              <a:rPr b="0" i="0" lang="en" sz="1400" u="none" cap="none" strike="noStrike">
                <a:solidFill>
                  <a:srgbClr val="000000"/>
                </a:solidFill>
                <a:highlight>
                  <a:srgbClr val="FFFFFF"/>
                </a:highlight>
                <a:latin typeface="Arial"/>
                <a:ea typeface="Arial"/>
                <a:cs typeface="Arial"/>
                <a:sym typeface="Arial"/>
              </a:rPr>
              <a:t> that have proven very effective in areas such as image recognition and classification.</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60000"/>
              </a:lnSpc>
              <a:spcBef>
                <a:spcPts val="230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60000"/>
              </a:lnSpc>
              <a:spcBef>
                <a:spcPts val="230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60000"/>
              </a:lnSpc>
              <a:spcBef>
                <a:spcPts val="230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15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p:txBody>
      </p:sp>
      <p:pic>
        <p:nvPicPr>
          <p:cNvPr id="285" name="Google Shape;285;p38"/>
          <p:cNvPicPr preferRelativeResize="0"/>
          <p:nvPr/>
        </p:nvPicPr>
        <p:blipFill rotWithShape="1">
          <a:blip r:embed="rId4">
            <a:alphaModFix/>
          </a:blip>
          <a:srcRect b="0" l="0" r="0" t="0"/>
          <a:stretch/>
        </p:blipFill>
        <p:spPr>
          <a:xfrm>
            <a:off x="563600" y="1247800"/>
            <a:ext cx="7657074" cy="37742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9"/>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9"/>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292" name="Google Shape;292;p39"/>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9"/>
          <p:cNvSpPr txBox="1"/>
          <p:nvPr/>
        </p:nvSpPr>
        <p:spPr>
          <a:xfrm>
            <a:off x="210250" y="201200"/>
            <a:ext cx="87843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60000"/>
              </a:lnSpc>
              <a:spcBef>
                <a:spcPts val="2300"/>
              </a:spcBef>
              <a:spcAft>
                <a:spcPts val="0"/>
              </a:spcAft>
              <a:buClr>
                <a:srgbClr val="000000"/>
              </a:buClr>
              <a:buSzPts val="1400"/>
              <a:buFont typeface="Arial"/>
              <a:buNone/>
            </a:pPr>
            <a:r>
              <a:rPr b="0" i="0" lang="en" sz="1400" u="none" cap="none" strike="noStrike">
                <a:solidFill>
                  <a:srgbClr val="000000"/>
                </a:solidFill>
                <a:highlight>
                  <a:srgbClr val="FFFFFF"/>
                </a:highlight>
                <a:latin typeface="Arial"/>
                <a:ea typeface="Arial"/>
                <a:cs typeface="Arial"/>
                <a:sym typeface="Arial"/>
              </a:rPr>
              <a:t>ConvNets being used for recognizing everyday objects, humans and animals.</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60000"/>
              </a:lnSpc>
              <a:spcBef>
                <a:spcPts val="230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60000"/>
              </a:lnSpc>
              <a:spcBef>
                <a:spcPts val="230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60000"/>
              </a:lnSpc>
              <a:spcBef>
                <a:spcPts val="230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15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p:txBody>
      </p:sp>
      <p:pic>
        <p:nvPicPr>
          <p:cNvPr id="294" name="Google Shape;294;p39"/>
          <p:cNvPicPr preferRelativeResize="0"/>
          <p:nvPr/>
        </p:nvPicPr>
        <p:blipFill rotWithShape="1">
          <a:blip r:embed="rId3">
            <a:alphaModFix/>
          </a:blip>
          <a:srcRect b="0" l="0" r="0" t="0"/>
          <a:stretch/>
        </p:blipFill>
        <p:spPr>
          <a:xfrm>
            <a:off x="30400" y="1465006"/>
            <a:ext cx="9143999" cy="367848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0"/>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40"/>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301" name="Google Shape;301;p40"/>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0"/>
          <p:cNvSpPr txBox="1"/>
          <p:nvPr/>
        </p:nvSpPr>
        <p:spPr>
          <a:xfrm>
            <a:off x="210250" y="201200"/>
            <a:ext cx="87843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Arial"/>
                <a:ea typeface="Arial"/>
                <a:cs typeface="Arial"/>
                <a:sym typeface="Arial"/>
              </a:rPr>
              <a:t>Convolutional Neural Network</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60000"/>
              </a:lnSpc>
              <a:spcBef>
                <a:spcPts val="2300"/>
              </a:spcBef>
              <a:spcAft>
                <a:spcPts val="0"/>
              </a:spcAft>
              <a:buClr>
                <a:srgbClr val="000000"/>
              </a:buClr>
              <a:buSzPts val="1400"/>
              <a:buFont typeface="Arial"/>
              <a:buNone/>
            </a:pPr>
            <a:r>
              <a:rPr b="0" i="0" lang="en" sz="1400" u="none" cap="none" strike="noStrike">
                <a:solidFill>
                  <a:srgbClr val="000000"/>
                </a:solidFill>
                <a:highlight>
                  <a:srgbClr val="FFFFFF"/>
                </a:highlight>
                <a:latin typeface="Arial"/>
                <a:ea typeface="Arial"/>
                <a:cs typeface="Arial"/>
                <a:sym typeface="Arial"/>
              </a:rPr>
              <a:t>Convolutional Neural Network based on the following principles</a:t>
            </a:r>
            <a:endParaRPr b="0" i="0" sz="1400" u="none" cap="none" strike="noStrike">
              <a:solidFill>
                <a:srgbClr val="000000"/>
              </a:solidFill>
              <a:highlight>
                <a:srgbClr val="FFFFFF"/>
              </a:highlight>
              <a:latin typeface="Arial"/>
              <a:ea typeface="Arial"/>
              <a:cs typeface="Arial"/>
              <a:sym typeface="Arial"/>
            </a:endParaRPr>
          </a:p>
          <a:p>
            <a:pPr indent="-317500" lvl="0" marL="457200" marR="0" rtl="0" algn="l">
              <a:lnSpc>
                <a:spcPct val="160000"/>
              </a:lnSpc>
              <a:spcBef>
                <a:spcPts val="2300"/>
              </a:spcBef>
              <a:spcAft>
                <a:spcPts val="0"/>
              </a:spcAft>
              <a:buClr>
                <a:srgbClr val="000000"/>
              </a:buClr>
              <a:buSzPts val="1400"/>
              <a:buFont typeface="Arial"/>
              <a:buAutoNum type="arabicParenR"/>
            </a:pPr>
            <a:r>
              <a:rPr b="0" i="0" lang="en" sz="1400" u="none" cap="none" strike="noStrike">
                <a:solidFill>
                  <a:srgbClr val="000000"/>
                </a:solidFill>
                <a:highlight>
                  <a:srgbClr val="FFFFFF"/>
                </a:highlight>
                <a:latin typeface="Arial"/>
                <a:ea typeface="Arial"/>
                <a:cs typeface="Arial"/>
                <a:sym typeface="Arial"/>
              </a:rPr>
              <a:t>Local Receptive Field</a:t>
            </a:r>
            <a:endParaRPr b="0" i="0" sz="1400" u="none" cap="none" strike="noStrike">
              <a:solidFill>
                <a:srgbClr val="000000"/>
              </a:solidFill>
              <a:highlight>
                <a:srgbClr val="FFFFFF"/>
              </a:highlight>
              <a:latin typeface="Arial"/>
              <a:ea typeface="Arial"/>
              <a:cs typeface="Arial"/>
              <a:sym typeface="Arial"/>
            </a:endParaRPr>
          </a:p>
          <a:p>
            <a:pPr indent="-317500" lvl="0" marL="457200" marR="0" rtl="0" algn="l">
              <a:lnSpc>
                <a:spcPct val="160000"/>
              </a:lnSpc>
              <a:spcBef>
                <a:spcPts val="0"/>
              </a:spcBef>
              <a:spcAft>
                <a:spcPts val="0"/>
              </a:spcAft>
              <a:buClr>
                <a:srgbClr val="000000"/>
              </a:buClr>
              <a:buSzPts val="1400"/>
              <a:buFont typeface="Arial"/>
              <a:buAutoNum type="arabicParenR"/>
            </a:pPr>
            <a:r>
              <a:rPr b="0" i="0" lang="en" sz="1400" u="none" cap="none" strike="noStrike">
                <a:solidFill>
                  <a:srgbClr val="000000"/>
                </a:solidFill>
                <a:highlight>
                  <a:srgbClr val="FFFFFF"/>
                </a:highlight>
                <a:latin typeface="Arial"/>
                <a:ea typeface="Arial"/>
                <a:cs typeface="Arial"/>
                <a:sym typeface="Arial"/>
              </a:rPr>
              <a:t>Shared Weights</a:t>
            </a:r>
            <a:endParaRPr b="0" i="0" sz="1400" u="none" cap="none" strike="noStrike">
              <a:solidFill>
                <a:srgbClr val="000000"/>
              </a:solidFill>
              <a:highlight>
                <a:srgbClr val="FFFFFF"/>
              </a:highlight>
              <a:latin typeface="Arial"/>
              <a:ea typeface="Arial"/>
              <a:cs typeface="Arial"/>
              <a:sym typeface="Arial"/>
            </a:endParaRPr>
          </a:p>
          <a:p>
            <a:pPr indent="-317500" lvl="0" marL="457200" marR="0" rtl="0" algn="l">
              <a:lnSpc>
                <a:spcPct val="160000"/>
              </a:lnSpc>
              <a:spcBef>
                <a:spcPts val="0"/>
              </a:spcBef>
              <a:spcAft>
                <a:spcPts val="0"/>
              </a:spcAft>
              <a:buClr>
                <a:srgbClr val="000000"/>
              </a:buClr>
              <a:buSzPts val="1400"/>
              <a:buFont typeface="Arial"/>
              <a:buAutoNum type="arabicParenR"/>
            </a:pPr>
            <a:r>
              <a:rPr b="0" i="0" lang="en" sz="1400" u="none" cap="none" strike="noStrike">
                <a:solidFill>
                  <a:srgbClr val="000000"/>
                </a:solidFill>
                <a:highlight>
                  <a:srgbClr val="FFFFFF"/>
                </a:highlight>
                <a:latin typeface="Arial"/>
                <a:ea typeface="Arial"/>
                <a:cs typeface="Arial"/>
                <a:sym typeface="Arial"/>
              </a:rPr>
              <a:t>Pooling or Down Sampling</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60000"/>
              </a:lnSpc>
              <a:spcBef>
                <a:spcPts val="230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60000"/>
              </a:lnSpc>
              <a:spcBef>
                <a:spcPts val="230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60000"/>
              </a:lnSpc>
              <a:spcBef>
                <a:spcPts val="230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60000"/>
              </a:lnSpc>
              <a:spcBef>
                <a:spcPts val="230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15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p:txBody>
      </p:sp>
      <p:pic>
        <p:nvPicPr>
          <p:cNvPr id="303" name="Google Shape;303;p40"/>
          <p:cNvPicPr preferRelativeResize="0"/>
          <p:nvPr/>
        </p:nvPicPr>
        <p:blipFill rotWithShape="1">
          <a:blip r:embed="rId3">
            <a:alphaModFix/>
          </a:blip>
          <a:srcRect b="0" l="0" r="0" t="0"/>
          <a:stretch/>
        </p:blipFill>
        <p:spPr>
          <a:xfrm>
            <a:off x="1611550" y="2520188"/>
            <a:ext cx="5981700" cy="2314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1"/>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41"/>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310" name="Google Shape;310;p41"/>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1"/>
          <p:cNvSpPr txBox="1"/>
          <p:nvPr/>
        </p:nvSpPr>
        <p:spPr>
          <a:xfrm>
            <a:off x="210250" y="201200"/>
            <a:ext cx="87843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SzPts val="1800"/>
              <a:buFont typeface="Arial"/>
              <a:buNone/>
            </a:pPr>
            <a:r>
              <a:rPr b="1" i="0" lang="en" sz="1800" u="none" cap="none" strike="noStrike">
                <a:solidFill>
                  <a:srgbClr val="000000"/>
                </a:solidFill>
                <a:highlight>
                  <a:srgbClr val="FFFFFF"/>
                </a:highlight>
                <a:latin typeface="Arial"/>
                <a:ea typeface="Arial"/>
                <a:cs typeface="Arial"/>
                <a:sym typeface="Arial"/>
              </a:rPr>
              <a:t>Local Connectivity</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60000"/>
              </a:lnSpc>
              <a:spcBef>
                <a:spcPts val="2300"/>
              </a:spcBef>
              <a:spcAft>
                <a:spcPts val="0"/>
              </a:spcAft>
              <a:buClr>
                <a:srgbClr val="000000"/>
              </a:buClr>
              <a:buSzPts val="1400"/>
              <a:buFont typeface="Arial"/>
              <a:buNone/>
            </a:pPr>
            <a:r>
              <a:t/>
            </a:r>
            <a:endParaRPr b="1" i="0" sz="1400" u="none" cap="none" strike="noStrike">
              <a:solidFill>
                <a:srgbClr val="000000"/>
              </a:solidFill>
              <a:highlight>
                <a:srgbClr val="FFFFFF"/>
              </a:highlight>
              <a:latin typeface="Arial"/>
              <a:ea typeface="Arial"/>
              <a:cs typeface="Arial"/>
              <a:sym typeface="Arial"/>
            </a:endParaRPr>
          </a:p>
          <a:p>
            <a:pPr indent="0" lvl="0" marL="0" marR="0" rtl="0" algn="l">
              <a:lnSpc>
                <a:spcPct val="160000"/>
              </a:lnSpc>
              <a:spcBef>
                <a:spcPts val="230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60000"/>
              </a:lnSpc>
              <a:spcBef>
                <a:spcPts val="230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60000"/>
              </a:lnSpc>
              <a:spcBef>
                <a:spcPts val="230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60000"/>
              </a:lnSpc>
              <a:spcBef>
                <a:spcPts val="230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15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p:txBody>
      </p:sp>
      <p:pic>
        <p:nvPicPr>
          <p:cNvPr id="312" name="Google Shape;312;p41"/>
          <p:cNvPicPr preferRelativeResize="0"/>
          <p:nvPr/>
        </p:nvPicPr>
        <p:blipFill rotWithShape="1">
          <a:blip r:embed="rId3">
            <a:alphaModFix/>
          </a:blip>
          <a:srcRect b="0" l="0" r="0" t="0"/>
          <a:stretch/>
        </p:blipFill>
        <p:spPr>
          <a:xfrm>
            <a:off x="1135350" y="1697500"/>
            <a:ext cx="6624350" cy="3262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5"/>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71" name="Google Shape;71;p15"/>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 name="Google Shape;72;p15"/>
          <p:cNvPicPr preferRelativeResize="0"/>
          <p:nvPr/>
        </p:nvPicPr>
        <p:blipFill rotWithShape="1">
          <a:blip r:embed="rId3">
            <a:alphaModFix/>
          </a:blip>
          <a:srcRect b="0" l="0" r="0" t="0"/>
          <a:stretch/>
        </p:blipFill>
        <p:spPr>
          <a:xfrm>
            <a:off x="636075" y="1676475"/>
            <a:ext cx="7753350" cy="2876550"/>
          </a:xfrm>
          <a:prstGeom prst="rect">
            <a:avLst/>
          </a:prstGeom>
          <a:noFill/>
          <a:ln>
            <a:noFill/>
          </a:ln>
        </p:spPr>
      </p:pic>
      <p:sp>
        <p:nvSpPr>
          <p:cNvPr id="73" name="Google Shape;73;p15"/>
          <p:cNvSpPr txBox="1"/>
          <p:nvPr/>
        </p:nvSpPr>
        <p:spPr>
          <a:xfrm>
            <a:off x="236925" y="350400"/>
            <a:ext cx="8460600" cy="83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Deep Learning Frameworks</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2"/>
          <p:cNvSpPr txBox="1"/>
          <p:nvPr/>
        </p:nvSpPr>
        <p:spPr>
          <a:xfrm>
            <a:off x="187875" y="245925"/>
            <a:ext cx="8802000" cy="474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Convolutional Filter</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eorgia"/>
                <a:ea typeface="Georgia"/>
                <a:cs typeface="Georgia"/>
                <a:sym typeface="Georgia"/>
              </a:rPr>
              <a:t>Convolution extracts features from the input image</a:t>
            </a:r>
            <a:endParaRPr b="0" i="0" sz="14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Georgia"/>
                <a:ea typeface="Georgia"/>
                <a:cs typeface="Georgia"/>
                <a:sym typeface="Georgia"/>
              </a:rPr>
              <a:t>Convolution preserves the spatial relationship between pixels by learning image features using small squares of input data</a:t>
            </a:r>
            <a:endParaRPr b="0" i="0" sz="1400" u="none" cap="none" strike="noStrike">
              <a:solidFill>
                <a:srgbClr val="000000"/>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Georgia"/>
              <a:ea typeface="Georgia"/>
              <a:cs typeface="Georgia"/>
              <a:sym typeface="Georgia"/>
            </a:endParaRPr>
          </a:p>
        </p:txBody>
      </p:sp>
      <p:pic>
        <p:nvPicPr>
          <p:cNvPr id="318" name="Google Shape;318;p42"/>
          <p:cNvPicPr preferRelativeResize="0"/>
          <p:nvPr/>
        </p:nvPicPr>
        <p:blipFill rotWithShape="1">
          <a:blip r:embed="rId3">
            <a:alphaModFix/>
          </a:blip>
          <a:srcRect b="0" l="0" r="0" t="0"/>
          <a:stretch/>
        </p:blipFill>
        <p:spPr>
          <a:xfrm>
            <a:off x="2165650" y="1880625"/>
            <a:ext cx="5010150" cy="3262875"/>
          </a:xfrm>
          <a:prstGeom prst="rect">
            <a:avLst/>
          </a:prstGeom>
          <a:noFill/>
          <a:ln>
            <a:noFill/>
          </a:ln>
        </p:spPr>
      </p:pic>
      <p:pic>
        <p:nvPicPr>
          <p:cNvPr id="319" name="Google Shape;319;p42"/>
          <p:cNvPicPr preferRelativeResize="0"/>
          <p:nvPr/>
        </p:nvPicPr>
        <p:blipFill rotWithShape="1">
          <a:blip r:embed="rId4">
            <a:alphaModFix/>
          </a:blip>
          <a:srcRect b="0" l="0" r="0" t="0"/>
          <a:stretch/>
        </p:blipFill>
        <p:spPr>
          <a:xfrm>
            <a:off x="577775" y="2571750"/>
            <a:ext cx="1847850" cy="1657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3"/>
          <p:cNvSpPr txBox="1"/>
          <p:nvPr/>
        </p:nvSpPr>
        <p:spPr>
          <a:xfrm>
            <a:off x="187875" y="245925"/>
            <a:ext cx="8802000" cy="474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Shared Weights</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eorgia"/>
                <a:ea typeface="Georgia"/>
                <a:cs typeface="Georgia"/>
                <a:sym typeface="Georgia"/>
              </a:rPr>
              <a:t>In this Local Receptive field, Convolutional Neural Networks use the same shared weights, for each of the hidden neurons. </a:t>
            </a:r>
            <a:endParaRPr b="0" i="0" sz="14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eorgia"/>
                <a:ea typeface="Georgia"/>
                <a:cs typeface="Georgia"/>
                <a:sym typeface="Georgia"/>
              </a:rPr>
              <a:t>This means that we have great advantage of Parameter reduction, for instance for a 5x5 receptive field, we’ll need only 25 receptive fields</a:t>
            </a:r>
            <a:endParaRPr b="0" i="0" sz="14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Georgia"/>
                <a:ea typeface="Georgia"/>
                <a:cs typeface="Georgia"/>
                <a:sym typeface="Georgia"/>
              </a:rPr>
              <a:t>20 Feature maps using 5x5 -- 20*26 = 520 weights</a:t>
            </a:r>
            <a:endParaRPr b="0" i="0" sz="1400" u="none" cap="none" strike="noStrike">
              <a:solidFill>
                <a:srgbClr val="000000"/>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Georgia"/>
                <a:ea typeface="Georgia"/>
                <a:cs typeface="Georgia"/>
                <a:sym typeface="Georgia"/>
              </a:rPr>
              <a:t>A fully connected first layer with </a:t>
            </a:r>
            <a:r>
              <a:rPr b="1" i="0" lang="en" sz="1400" u="none" cap="none" strike="noStrike">
                <a:solidFill>
                  <a:srgbClr val="000000"/>
                </a:solidFill>
                <a:highlight>
                  <a:srgbClr val="FFFFFF"/>
                </a:highlight>
                <a:latin typeface="Georgia"/>
                <a:ea typeface="Georgia"/>
                <a:cs typeface="Georgia"/>
                <a:sym typeface="Georgia"/>
              </a:rPr>
              <a:t>784 = 28 * 28</a:t>
            </a:r>
            <a:r>
              <a:rPr b="0" i="0" lang="en" sz="1400" u="none" cap="none" strike="noStrike">
                <a:solidFill>
                  <a:srgbClr val="000000"/>
                </a:solidFill>
                <a:highlight>
                  <a:srgbClr val="FFFFFF"/>
                </a:highlight>
                <a:latin typeface="Georgia"/>
                <a:ea typeface="Georgia"/>
                <a:cs typeface="Georgia"/>
                <a:sym typeface="Georgia"/>
              </a:rPr>
              <a:t> input neurons, and relatively modest 30 hidden neurons, would produce </a:t>
            </a:r>
            <a:r>
              <a:rPr b="1" i="0" lang="en" sz="1400" u="none" cap="none" strike="noStrike">
                <a:solidFill>
                  <a:srgbClr val="000000"/>
                </a:solidFill>
                <a:highlight>
                  <a:srgbClr val="FFFFFF"/>
                </a:highlight>
                <a:latin typeface="Georgia"/>
                <a:ea typeface="Georgia"/>
                <a:cs typeface="Georgia"/>
                <a:sym typeface="Georgia"/>
              </a:rPr>
              <a:t>784*30=23,520</a:t>
            </a:r>
            <a:r>
              <a:rPr b="0" i="0" lang="en" sz="1400" u="none" cap="none" strike="noStrike">
                <a:solidFill>
                  <a:srgbClr val="000000"/>
                </a:solidFill>
                <a:highlight>
                  <a:srgbClr val="FFFFFF"/>
                </a:highlight>
                <a:latin typeface="Georgia"/>
                <a:ea typeface="Georgia"/>
                <a:cs typeface="Georgia"/>
                <a:sym typeface="Georgia"/>
              </a:rPr>
              <a:t> weights. More than 40 times as many parameters as the convolutional layer</a:t>
            </a:r>
            <a:endParaRPr b="0" i="0" sz="1400" u="none" cap="none" strike="noStrike">
              <a:solidFill>
                <a:srgbClr val="000000"/>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a:highlight>
                <a:srgbClr val="FFFFFF"/>
              </a:highlight>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1200">
                <a:solidFill>
                  <a:srgbClr val="333333"/>
                </a:solidFill>
                <a:latin typeface="Georgia"/>
                <a:ea typeface="Georgia"/>
                <a:cs typeface="Georgia"/>
                <a:sym typeface="Georgia"/>
              </a:rPr>
              <a:t>For example, if we take S=1, P=2 with W=2000 and K=5 and using 40 filters, then the output size will </a:t>
            </a:r>
            <a:r>
              <a:rPr lang="en" sz="1500">
                <a:solidFill>
                  <a:srgbClr val="333333"/>
                </a:solidFill>
                <a:latin typeface="Georgia"/>
                <a:ea typeface="Georgia"/>
                <a:cs typeface="Georgia"/>
                <a:sym typeface="Georgia"/>
              </a:rPr>
              <a:t>200×200×40</a:t>
            </a:r>
            <a:r>
              <a:rPr lang="en" sz="1200">
                <a:solidFill>
                  <a:srgbClr val="333333"/>
                </a:solidFill>
                <a:latin typeface="Georgia"/>
                <a:ea typeface="Georgia"/>
                <a:cs typeface="Georgia"/>
                <a:sym typeface="Georgia"/>
              </a:rPr>
              <a:t>200×200×40 using the above formula.</a:t>
            </a:r>
            <a:endParaRPr sz="1200">
              <a:solidFill>
                <a:srgbClr val="333333"/>
              </a:solidFill>
              <a:latin typeface="Georgia"/>
              <a:ea typeface="Georgia"/>
              <a:cs typeface="Georgia"/>
              <a:sym typeface="Georgia"/>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a:highlight>
                <a:srgbClr val="FFFFFF"/>
              </a:highlight>
              <a:latin typeface="Georgia"/>
              <a:ea typeface="Georgia"/>
              <a:cs typeface="Georgia"/>
              <a:sym typeface="Georgia"/>
            </a:endParaRPr>
          </a:p>
        </p:txBody>
      </p:sp>
      <p:pic>
        <p:nvPicPr>
          <p:cNvPr id="325" name="Google Shape;325;p43"/>
          <p:cNvPicPr preferRelativeResize="0"/>
          <p:nvPr/>
        </p:nvPicPr>
        <p:blipFill rotWithShape="1">
          <a:blip r:embed="rId3">
            <a:alphaModFix/>
          </a:blip>
          <a:srcRect b="0" l="0" r="0" t="0"/>
          <a:stretch/>
        </p:blipFill>
        <p:spPr>
          <a:xfrm>
            <a:off x="2578119" y="1905375"/>
            <a:ext cx="3615131" cy="1099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pic>
        <p:nvPicPr>
          <p:cNvPr id="330" name="Google Shape;330;p44"/>
          <p:cNvPicPr preferRelativeResize="0"/>
          <p:nvPr/>
        </p:nvPicPr>
        <p:blipFill rotWithShape="1">
          <a:blip r:embed="rId3">
            <a:alphaModFix/>
          </a:blip>
          <a:srcRect b="0" l="0" r="0" t="0"/>
          <a:stretch/>
        </p:blipFill>
        <p:spPr>
          <a:xfrm>
            <a:off x="152400" y="152400"/>
            <a:ext cx="8071275"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pic>
        <p:nvPicPr>
          <p:cNvPr id="335" name="Google Shape;335;p45"/>
          <p:cNvPicPr preferRelativeResize="0"/>
          <p:nvPr/>
        </p:nvPicPr>
        <p:blipFill rotWithShape="1">
          <a:blip r:embed="rId3">
            <a:alphaModFix/>
          </a:blip>
          <a:srcRect b="0" l="0" r="0" t="0"/>
          <a:stretch/>
        </p:blipFill>
        <p:spPr>
          <a:xfrm>
            <a:off x="103025" y="103575"/>
            <a:ext cx="4675176" cy="3835775"/>
          </a:xfrm>
          <a:prstGeom prst="rect">
            <a:avLst/>
          </a:prstGeom>
          <a:noFill/>
          <a:ln>
            <a:noFill/>
          </a:ln>
        </p:spPr>
      </p:pic>
      <p:pic>
        <p:nvPicPr>
          <p:cNvPr id="336" name="Google Shape;336;p45"/>
          <p:cNvPicPr preferRelativeResize="0"/>
          <p:nvPr/>
        </p:nvPicPr>
        <p:blipFill rotWithShape="1">
          <a:blip r:embed="rId4">
            <a:alphaModFix/>
          </a:blip>
          <a:srcRect b="0" l="0" r="0" t="0"/>
          <a:stretch/>
        </p:blipFill>
        <p:spPr>
          <a:xfrm>
            <a:off x="4733151" y="1258100"/>
            <a:ext cx="4060998" cy="230123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6"/>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46"/>
          <p:cNvSpPr txBox="1"/>
          <p:nvPr/>
        </p:nvSpPr>
        <p:spPr>
          <a:xfrm>
            <a:off x="148075" y="143075"/>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Parameters</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Arial"/>
                <a:ea typeface="Arial"/>
                <a:cs typeface="Arial"/>
                <a:sym typeface="Arial"/>
              </a:rPr>
              <a:t>Depth: Depth corresponds to the number of filters we use for the convolution operation</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Stride: </a:t>
            </a:r>
            <a:r>
              <a:rPr b="0" i="0" lang="en" sz="1400" u="none" cap="none" strike="noStrike">
                <a:solidFill>
                  <a:srgbClr val="000000"/>
                </a:solidFill>
                <a:latin typeface="Arial"/>
                <a:ea typeface="Arial"/>
                <a:cs typeface="Arial"/>
                <a:sym typeface="Arial"/>
              </a:rPr>
              <a:t>Stride is</a:t>
            </a:r>
            <a:r>
              <a:rPr b="1" i="0" lang="en" sz="1400" u="none" cap="none" strike="noStrike">
                <a:solidFill>
                  <a:srgbClr val="000000"/>
                </a:solidFill>
                <a:latin typeface="Arial"/>
                <a:ea typeface="Arial"/>
                <a:cs typeface="Arial"/>
                <a:sym typeface="Arial"/>
              </a:rPr>
              <a:t> </a:t>
            </a:r>
            <a:r>
              <a:rPr b="0" i="0" lang="en" sz="1400" u="none" cap="none" strike="noStrike">
                <a:solidFill>
                  <a:srgbClr val="000000"/>
                </a:solidFill>
                <a:latin typeface="Arial"/>
                <a:ea typeface="Arial"/>
                <a:cs typeface="Arial"/>
                <a:sym typeface="Arial"/>
              </a:rPr>
              <a:t>the number of pixels by which we slide our filter matrix over the input matrix. When the stride is 1 then we move the filters one pixel at a time. When the stride is 2, then the filters jump 2 pixels at a time as we slide them around. Having a larger stride will produce smaller feature maps.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343" name="Google Shape;343;p46"/>
          <p:cNvPicPr preferRelativeResize="0"/>
          <p:nvPr/>
        </p:nvPicPr>
        <p:blipFill rotWithShape="1">
          <a:blip r:embed="rId3">
            <a:alphaModFix/>
          </a:blip>
          <a:srcRect b="0" l="0" r="0" t="0"/>
          <a:stretch/>
        </p:blipFill>
        <p:spPr>
          <a:xfrm>
            <a:off x="1480850" y="1251600"/>
            <a:ext cx="4254999" cy="20333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47"/>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47"/>
          <p:cNvSpPr txBox="1"/>
          <p:nvPr/>
        </p:nvSpPr>
        <p:spPr>
          <a:xfrm>
            <a:off x="148075" y="143075"/>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Parameters</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highlight>
                  <a:srgbClr val="FFFFFF"/>
                </a:highlight>
                <a:latin typeface="Arial"/>
                <a:ea typeface="Arial"/>
                <a:cs typeface="Arial"/>
                <a:sym typeface="Arial"/>
              </a:rPr>
              <a:t>Zero-padding: </a:t>
            </a:r>
            <a:r>
              <a:rPr b="0" i="0" lang="en" sz="1400" u="none" cap="none" strike="noStrike">
                <a:solidFill>
                  <a:srgbClr val="000000"/>
                </a:solidFill>
                <a:highlight>
                  <a:srgbClr val="FFFFFF"/>
                </a:highlight>
                <a:latin typeface="Arial"/>
                <a:ea typeface="Arial"/>
                <a:cs typeface="Arial"/>
                <a:sym typeface="Arial"/>
              </a:rPr>
              <a:t>Sometimes, it is convenient to pad the input matrix with zeros around the border, so that we can apply the filter to bordering elements of our input image matrix.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Arial"/>
                <a:ea typeface="Arial"/>
                <a:cs typeface="Arial"/>
                <a:sym typeface="Arial"/>
              </a:rPr>
              <a:t>A nice feature of zero padding is that it allows us to control the size of the feature maps.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Arial"/>
                <a:ea typeface="Arial"/>
                <a:cs typeface="Arial"/>
                <a:sym typeface="Arial"/>
              </a:rPr>
              <a:t>Adding zero-padding is also called </a:t>
            </a:r>
            <a:r>
              <a:rPr b="0" i="1" lang="en" sz="1400" u="none" cap="none" strike="noStrike">
                <a:solidFill>
                  <a:srgbClr val="000000"/>
                </a:solidFill>
                <a:highlight>
                  <a:srgbClr val="FFFFFF"/>
                </a:highlight>
                <a:latin typeface="Arial"/>
                <a:ea typeface="Arial"/>
                <a:cs typeface="Arial"/>
                <a:sym typeface="Arial"/>
              </a:rPr>
              <a:t>wide convolution</a:t>
            </a:r>
            <a:r>
              <a:rPr b="1" i="0" lang="en" sz="1400" u="none" cap="none" strike="noStrike">
                <a:solidFill>
                  <a:srgbClr val="000000"/>
                </a:solidFill>
                <a:highlight>
                  <a:srgbClr val="FFFFFF"/>
                </a:highlight>
                <a:latin typeface="Arial"/>
                <a:ea typeface="Arial"/>
                <a:cs typeface="Arial"/>
                <a:sym typeface="Arial"/>
              </a:rPr>
              <a:t>,</a:t>
            </a:r>
            <a:r>
              <a:rPr b="0" i="0" lang="en" sz="1400" u="none" cap="none" strike="noStrike">
                <a:solidFill>
                  <a:srgbClr val="000000"/>
                </a:solidFill>
                <a:highlight>
                  <a:srgbClr val="FFFFFF"/>
                </a:highlight>
                <a:latin typeface="Arial"/>
                <a:ea typeface="Arial"/>
                <a:cs typeface="Arial"/>
                <a:sym typeface="Arial"/>
              </a:rPr>
              <a:t> and not using zero-padding would be a</a:t>
            </a:r>
            <a:r>
              <a:rPr b="0" i="1" lang="en" sz="1400" u="none" cap="none" strike="noStrike">
                <a:solidFill>
                  <a:srgbClr val="000000"/>
                </a:solidFill>
                <a:highlight>
                  <a:srgbClr val="FFFFFF"/>
                </a:highlight>
                <a:latin typeface="Arial"/>
                <a:ea typeface="Arial"/>
                <a:cs typeface="Arial"/>
                <a:sym typeface="Arial"/>
              </a:rPr>
              <a:t> narrow convolution</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350" name="Google Shape;350;p47"/>
          <p:cNvPicPr preferRelativeResize="0"/>
          <p:nvPr/>
        </p:nvPicPr>
        <p:blipFill rotWithShape="1">
          <a:blip r:embed="rId3">
            <a:alphaModFix/>
          </a:blip>
          <a:srcRect b="0" l="0" r="0" t="0"/>
          <a:stretch/>
        </p:blipFill>
        <p:spPr>
          <a:xfrm>
            <a:off x="3024175" y="2040475"/>
            <a:ext cx="2751150" cy="2979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8"/>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48"/>
          <p:cNvSpPr txBox="1"/>
          <p:nvPr/>
        </p:nvSpPr>
        <p:spPr>
          <a:xfrm>
            <a:off x="148075" y="143075"/>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The Pooling Step</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Arial"/>
                <a:ea typeface="Arial"/>
                <a:cs typeface="Arial"/>
                <a:sym typeface="Arial"/>
              </a:rPr>
              <a:t>Spatial Pooling (also called subsampling or downsampling) reduces the dimensionality of each feature map but retains the most important information. Spatial Pooling can be of different types: Max, Average, Sum etc.</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Arial"/>
                <a:ea typeface="Arial"/>
                <a:cs typeface="Arial"/>
                <a:sym typeface="Arial"/>
              </a:rPr>
              <a:t>In case of Max Pooling, we define a spatial neighborhood (for example, a 2×2 window) and take the largest element from the rectified feature map within that window. Instead of taking the largest element we could also take the average (Average Pooling) or sum of all elements in that window. In practice, Max Pooling has been shown to work better.</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357" name="Google Shape;357;p48"/>
          <p:cNvPicPr preferRelativeResize="0"/>
          <p:nvPr/>
        </p:nvPicPr>
        <p:blipFill rotWithShape="1">
          <a:blip r:embed="rId3">
            <a:alphaModFix/>
          </a:blip>
          <a:srcRect b="0" l="0" r="0" t="0"/>
          <a:stretch/>
        </p:blipFill>
        <p:spPr>
          <a:xfrm>
            <a:off x="2784000" y="2482525"/>
            <a:ext cx="3998325" cy="26609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9"/>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49"/>
          <p:cNvSpPr txBox="1"/>
          <p:nvPr/>
        </p:nvSpPr>
        <p:spPr>
          <a:xfrm>
            <a:off x="148075" y="143075"/>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Arial"/>
                <a:ea typeface="Arial"/>
                <a:cs typeface="Arial"/>
                <a:sym typeface="Arial"/>
              </a:rPr>
              <a:t>The effect of Pooling on the Rectified Feature Map we received after the ReLU operation</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364" name="Google Shape;364;p49"/>
          <p:cNvPicPr preferRelativeResize="0"/>
          <p:nvPr/>
        </p:nvPicPr>
        <p:blipFill rotWithShape="1">
          <a:blip r:embed="rId3">
            <a:alphaModFix/>
          </a:blip>
          <a:srcRect b="0" l="0" r="0" t="0"/>
          <a:stretch/>
        </p:blipFill>
        <p:spPr>
          <a:xfrm>
            <a:off x="78975" y="1029875"/>
            <a:ext cx="8983901" cy="4113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0"/>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0"/>
          <p:cNvSpPr txBox="1"/>
          <p:nvPr/>
        </p:nvSpPr>
        <p:spPr>
          <a:xfrm>
            <a:off x="148075" y="143075"/>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highlight>
                  <a:srgbClr val="FFFFFF"/>
                </a:highlight>
                <a:latin typeface="Arial"/>
                <a:ea typeface="Arial"/>
                <a:cs typeface="Arial"/>
                <a:sym typeface="Arial"/>
              </a:rPr>
              <a:t>Complete Architecture</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371" name="Google Shape;371;p50"/>
          <p:cNvPicPr preferRelativeResize="0"/>
          <p:nvPr/>
        </p:nvPicPr>
        <p:blipFill rotWithShape="1">
          <a:blip r:embed="rId3">
            <a:alphaModFix/>
          </a:blip>
          <a:srcRect b="0" l="0" r="0" t="0"/>
          <a:stretch/>
        </p:blipFill>
        <p:spPr>
          <a:xfrm>
            <a:off x="217200" y="1156450"/>
            <a:ext cx="8697598" cy="2317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1"/>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51"/>
          <p:cNvSpPr txBox="1"/>
          <p:nvPr/>
        </p:nvSpPr>
        <p:spPr>
          <a:xfrm>
            <a:off x="148075" y="143075"/>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highlight>
                  <a:srgbClr val="FFFFFF"/>
                </a:highlight>
                <a:latin typeface="Arial"/>
                <a:ea typeface="Arial"/>
                <a:cs typeface="Arial"/>
                <a:sym typeface="Arial"/>
              </a:rPr>
              <a:t>Fully Connected Layer</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Arial"/>
                <a:ea typeface="Arial"/>
                <a:cs typeface="Arial"/>
                <a:sym typeface="Arial"/>
              </a:rPr>
              <a:t>The Fully Connected layer is a traditional Multi Layer Perceptron that uses a softmax activation function in the output layer</a:t>
            </a:r>
            <a:endParaRPr b="1"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Arial"/>
                <a:ea typeface="Arial"/>
                <a:cs typeface="Arial"/>
                <a:sym typeface="Arial"/>
              </a:rPr>
              <a:t>The term “Fully Connected” implies that every neuron in the previous layer is connected to every neuron on the next layer</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Arial"/>
                <a:ea typeface="Arial"/>
                <a:cs typeface="Arial"/>
                <a:sym typeface="Arial"/>
              </a:rPr>
              <a:t>The output from the convolutional and pooling layers represent high-level features of the input image. The purpose of the Fully Connected layer is to use these features for classifying the input image into various classes based on the training dataset</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378" name="Google Shape;378;p51"/>
          <p:cNvPicPr preferRelativeResize="0"/>
          <p:nvPr/>
        </p:nvPicPr>
        <p:blipFill rotWithShape="1">
          <a:blip r:embed="rId3">
            <a:alphaModFix/>
          </a:blip>
          <a:srcRect b="0" l="0" r="0" t="0"/>
          <a:stretch/>
        </p:blipFill>
        <p:spPr>
          <a:xfrm>
            <a:off x="592350" y="3045550"/>
            <a:ext cx="8105200" cy="2097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6"/>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80" name="Google Shape;80;p16"/>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6"/>
          <p:cNvSpPr txBox="1"/>
          <p:nvPr/>
        </p:nvSpPr>
        <p:spPr>
          <a:xfrm>
            <a:off x="256675" y="340525"/>
            <a:ext cx="8670900" cy="455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Agenda</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Arial"/>
                <a:ea typeface="Arial"/>
                <a:cs typeface="Arial"/>
                <a:sym typeface="Arial"/>
              </a:rPr>
              <a:t>Introduction</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Arial"/>
                <a:ea typeface="Arial"/>
                <a:cs typeface="Arial"/>
                <a:sym typeface="Arial"/>
              </a:rPr>
              <a:t>Forward Propagation</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Arial"/>
                <a:ea typeface="Arial"/>
                <a:cs typeface="Arial"/>
                <a:sym typeface="Arial"/>
              </a:rPr>
              <a:t>Gradient Descent</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Arial"/>
                <a:ea typeface="Arial"/>
                <a:cs typeface="Arial"/>
                <a:sym typeface="Arial"/>
              </a:rPr>
              <a:t>Back Propagation of Errors</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Arial"/>
                <a:ea typeface="Arial"/>
                <a:cs typeface="Arial"/>
                <a:sym typeface="Arial"/>
              </a:rPr>
              <a:t>Checking Gradient</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Arial"/>
                <a:ea typeface="Arial"/>
                <a:cs typeface="Arial"/>
                <a:sym typeface="Arial"/>
              </a:rPr>
              <a:t>Training via BFGS</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Arial"/>
                <a:ea typeface="Arial"/>
                <a:cs typeface="Arial"/>
                <a:sym typeface="Arial"/>
              </a:rPr>
              <a:t>Overfitting and Regularization</a:t>
            </a:r>
            <a:endParaRPr b="0" i="0" sz="18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2"/>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52"/>
          <p:cNvSpPr txBox="1"/>
          <p:nvPr/>
        </p:nvSpPr>
        <p:spPr>
          <a:xfrm>
            <a:off x="148075" y="143075"/>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Arial"/>
                <a:ea typeface="Arial"/>
                <a:cs typeface="Arial"/>
                <a:sym typeface="Arial"/>
              </a:rPr>
              <a:t>https://www.saama.com/blog/different-kinds-convolutional-filters/</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highlight>
                  <a:srgbClr val="FFFFFF"/>
                </a:highlight>
                <a:latin typeface="Arial"/>
                <a:ea typeface="Arial"/>
                <a:cs typeface="Arial"/>
                <a:sym typeface="Arial"/>
              </a:rPr>
              <a:t>Putting it all together</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304800" lvl="0" marL="457200" marR="0" rtl="0" algn="just">
              <a:lnSpc>
                <a:spcPct val="115000"/>
              </a:lnSpc>
              <a:spcBef>
                <a:spcPts val="0"/>
              </a:spcBef>
              <a:spcAft>
                <a:spcPts val="0"/>
              </a:spcAft>
              <a:buClr>
                <a:srgbClr val="000000"/>
              </a:buClr>
              <a:buSzPts val="1200"/>
              <a:buFont typeface="Times New Roman"/>
              <a:buChar char="●"/>
            </a:pPr>
            <a:r>
              <a:rPr b="1" i="0" lang="en" sz="1200" u="none" cap="none" strike="noStrike">
                <a:solidFill>
                  <a:srgbClr val="000000"/>
                </a:solidFill>
                <a:latin typeface="Georgia"/>
                <a:ea typeface="Georgia"/>
                <a:cs typeface="Georgia"/>
                <a:sym typeface="Georgia"/>
              </a:rPr>
              <a:t>Step1:</a:t>
            </a:r>
            <a:r>
              <a:rPr b="0" i="0" lang="en" sz="1200" u="none" cap="none" strike="noStrike">
                <a:solidFill>
                  <a:srgbClr val="000000"/>
                </a:solidFill>
                <a:latin typeface="Georgia"/>
                <a:ea typeface="Georgia"/>
                <a:cs typeface="Georgia"/>
                <a:sym typeface="Georgia"/>
              </a:rPr>
              <a:t> We initialize all filters and parameters / weights with random values</a:t>
            </a:r>
            <a:endParaRPr b="0" i="0" sz="1200" u="none" cap="none" strike="noStrike">
              <a:solidFill>
                <a:srgbClr val="000000"/>
              </a:solidFill>
              <a:latin typeface="Georgia"/>
              <a:ea typeface="Georgia"/>
              <a:cs typeface="Georgia"/>
              <a:sym typeface="Georgia"/>
            </a:endParaRPr>
          </a:p>
          <a:p>
            <a:pPr indent="-304800" lvl="0" marL="457200" marR="0" rtl="0" algn="just">
              <a:lnSpc>
                <a:spcPct val="115000"/>
              </a:lnSpc>
              <a:spcBef>
                <a:spcPts val="0"/>
              </a:spcBef>
              <a:spcAft>
                <a:spcPts val="0"/>
              </a:spcAft>
              <a:buClr>
                <a:srgbClr val="000000"/>
              </a:buClr>
              <a:buSzPts val="1200"/>
              <a:buFont typeface="Times New Roman"/>
              <a:buChar char="●"/>
            </a:pPr>
            <a:r>
              <a:rPr b="1" i="0" lang="en" sz="1200" u="none" cap="none" strike="noStrike">
                <a:solidFill>
                  <a:srgbClr val="000000"/>
                </a:solidFill>
                <a:latin typeface="Georgia"/>
                <a:ea typeface="Georgia"/>
                <a:cs typeface="Georgia"/>
                <a:sym typeface="Georgia"/>
              </a:rPr>
              <a:t>Step2: </a:t>
            </a:r>
            <a:r>
              <a:rPr b="0" i="0" lang="en" sz="1200" u="none" cap="none" strike="noStrike">
                <a:solidFill>
                  <a:srgbClr val="000000"/>
                </a:solidFill>
                <a:latin typeface="Georgia"/>
                <a:ea typeface="Georgia"/>
                <a:cs typeface="Georgia"/>
                <a:sym typeface="Georgia"/>
              </a:rPr>
              <a:t>The network takes a training image as input, goes through the forward propagation step (convolution, ReLU and pooling operations along with forward propagation in the Fully Connected layer) and finds the output probabilities for each class.</a:t>
            </a:r>
            <a:endParaRPr b="0" i="0" sz="1200" u="none" cap="none" strike="noStrike">
              <a:solidFill>
                <a:srgbClr val="000000"/>
              </a:solidFill>
              <a:latin typeface="Georgia"/>
              <a:ea typeface="Georgia"/>
              <a:cs typeface="Georgia"/>
              <a:sym typeface="Georgia"/>
            </a:endParaRPr>
          </a:p>
          <a:p>
            <a:pPr indent="-304800" lvl="1" marL="914400" marR="0" rtl="0" algn="just">
              <a:lnSpc>
                <a:spcPct val="115000"/>
              </a:lnSpc>
              <a:spcBef>
                <a:spcPts val="0"/>
              </a:spcBef>
              <a:spcAft>
                <a:spcPts val="0"/>
              </a:spcAft>
              <a:buClr>
                <a:srgbClr val="000000"/>
              </a:buClr>
              <a:buSzPts val="1200"/>
              <a:buFont typeface="Georgia"/>
              <a:buChar char="○"/>
            </a:pPr>
            <a:r>
              <a:rPr b="0" i="0" lang="en" sz="1200" u="none" cap="none" strike="noStrike">
                <a:solidFill>
                  <a:srgbClr val="000000"/>
                </a:solidFill>
                <a:latin typeface="Georgia"/>
                <a:ea typeface="Georgia"/>
                <a:cs typeface="Georgia"/>
                <a:sym typeface="Georgia"/>
              </a:rPr>
              <a:t>Lets say the output probabilities for the boat image above are [0.2, 0.4, 0.1, 0.3]</a:t>
            </a:r>
            <a:endParaRPr b="0" i="0" sz="1200" u="none" cap="none" strike="noStrike">
              <a:solidFill>
                <a:srgbClr val="000000"/>
              </a:solidFill>
              <a:latin typeface="Georgia"/>
              <a:ea typeface="Georgia"/>
              <a:cs typeface="Georgia"/>
              <a:sym typeface="Georgia"/>
            </a:endParaRPr>
          </a:p>
          <a:p>
            <a:pPr indent="-304800" lvl="1" marL="914400" marR="0" rtl="0" algn="just">
              <a:lnSpc>
                <a:spcPct val="115000"/>
              </a:lnSpc>
              <a:spcBef>
                <a:spcPts val="0"/>
              </a:spcBef>
              <a:spcAft>
                <a:spcPts val="0"/>
              </a:spcAft>
              <a:buClr>
                <a:srgbClr val="000000"/>
              </a:buClr>
              <a:buSzPts val="1200"/>
              <a:buFont typeface="Georgia"/>
              <a:buChar char="○"/>
            </a:pPr>
            <a:r>
              <a:rPr b="0" i="0" lang="en" sz="1200" u="none" cap="none" strike="noStrike">
                <a:solidFill>
                  <a:srgbClr val="000000"/>
                </a:solidFill>
                <a:latin typeface="Georgia"/>
                <a:ea typeface="Georgia"/>
                <a:cs typeface="Georgia"/>
                <a:sym typeface="Georgia"/>
              </a:rPr>
              <a:t>Since weights are randomly assigned for the first training example, output probabilities are also random.</a:t>
            </a:r>
            <a:endParaRPr b="0" i="0" sz="1200" u="none" cap="none" strike="noStrike">
              <a:solidFill>
                <a:srgbClr val="000000"/>
              </a:solidFill>
              <a:latin typeface="Georgia"/>
              <a:ea typeface="Georgia"/>
              <a:cs typeface="Georgia"/>
              <a:sym typeface="Georgia"/>
            </a:endParaRPr>
          </a:p>
          <a:p>
            <a:pPr indent="-304800" lvl="0" marL="457200" marR="0" rtl="0" algn="just">
              <a:lnSpc>
                <a:spcPct val="115000"/>
              </a:lnSpc>
              <a:spcBef>
                <a:spcPts val="0"/>
              </a:spcBef>
              <a:spcAft>
                <a:spcPts val="0"/>
              </a:spcAft>
              <a:buClr>
                <a:srgbClr val="000000"/>
              </a:buClr>
              <a:buSzPts val="1200"/>
              <a:buFont typeface="Times New Roman"/>
              <a:buChar char="●"/>
            </a:pPr>
            <a:r>
              <a:rPr b="1" i="0" lang="en" sz="1200" u="none" cap="none" strike="noStrike">
                <a:solidFill>
                  <a:srgbClr val="000000"/>
                </a:solidFill>
                <a:latin typeface="Georgia"/>
                <a:ea typeface="Georgia"/>
                <a:cs typeface="Georgia"/>
                <a:sym typeface="Georgia"/>
              </a:rPr>
              <a:t>Step3:</a:t>
            </a:r>
            <a:r>
              <a:rPr b="0" i="0" lang="en" sz="1200" u="none" cap="none" strike="noStrike">
                <a:solidFill>
                  <a:srgbClr val="000000"/>
                </a:solidFill>
                <a:latin typeface="Georgia"/>
                <a:ea typeface="Georgia"/>
                <a:cs typeface="Georgia"/>
                <a:sym typeface="Georgia"/>
              </a:rPr>
              <a:t> Calculate the total error at the output layer (summation over all 4 classes)</a:t>
            </a:r>
            <a:endParaRPr b="0" i="0" sz="1200" u="none" cap="none" strike="noStrike">
              <a:solidFill>
                <a:srgbClr val="000000"/>
              </a:solidFill>
              <a:latin typeface="Georgia"/>
              <a:ea typeface="Georgia"/>
              <a:cs typeface="Georgia"/>
              <a:sym typeface="Georgia"/>
            </a:endParaRPr>
          </a:p>
          <a:p>
            <a:pPr indent="-304800" lvl="1" marL="914400" marR="0" rtl="0" algn="l">
              <a:lnSpc>
                <a:spcPct val="115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Georgia"/>
                <a:ea typeface="Georgia"/>
                <a:cs typeface="Georgia"/>
                <a:sym typeface="Georgia"/>
              </a:rPr>
              <a:t> </a:t>
            </a:r>
            <a:r>
              <a:rPr b="1" i="0" lang="en" sz="1200" u="none" cap="none" strike="noStrike">
                <a:solidFill>
                  <a:srgbClr val="000000"/>
                </a:solidFill>
                <a:latin typeface="Georgia"/>
                <a:ea typeface="Georgia"/>
                <a:cs typeface="Georgia"/>
                <a:sym typeface="Georgia"/>
              </a:rPr>
              <a:t>Total Error = ∑  ½ (target probability – output probability) ²</a:t>
            </a:r>
            <a:endParaRPr b="1" i="0" sz="1200" u="none" cap="none" strike="noStrike">
              <a:solidFill>
                <a:srgbClr val="000000"/>
              </a:solidFill>
              <a:latin typeface="Georgia"/>
              <a:ea typeface="Georgia"/>
              <a:cs typeface="Georgia"/>
              <a:sym typeface="Georgia"/>
            </a:endParaRPr>
          </a:p>
          <a:p>
            <a:pPr indent="-304800" lvl="0" marL="457200" marR="0" rtl="0" algn="just">
              <a:lnSpc>
                <a:spcPct val="115000"/>
              </a:lnSpc>
              <a:spcBef>
                <a:spcPts val="0"/>
              </a:spcBef>
              <a:spcAft>
                <a:spcPts val="0"/>
              </a:spcAft>
              <a:buClr>
                <a:srgbClr val="000000"/>
              </a:buClr>
              <a:buSzPts val="1200"/>
              <a:buFont typeface="Times New Roman"/>
              <a:buChar char="●"/>
            </a:pPr>
            <a:r>
              <a:rPr b="1" i="0" lang="en" sz="1200" u="none" cap="none" strike="noStrike">
                <a:solidFill>
                  <a:srgbClr val="000000"/>
                </a:solidFill>
                <a:latin typeface="Georgia"/>
                <a:ea typeface="Georgia"/>
                <a:cs typeface="Georgia"/>
                <a:sym typeface="Georgia"/>
              </a:rPr>
              <a:t>Step4:</a:t>
            </a:r>
            <a:r>
              <a:rPr b="0" i="0" lang="en" sz="1200" u="none" cap="none" strike="noStrike">
                <a:solidFill>
                  <a:srgbClr val="000000"/>
                </a:solidFill>
                <a:latin typeface="Georgia"/>
                <a:ea typeface="Georgia"/>
                <a:cs typeface="Georgia"/>
                <a:sym typeface="Georgia"/>
              </a:rPr>
              <a:t> Use Backpropagation to calculate the </a:t>
            </a:r>
            <a:r>
              <a:rPr b="0" i="1" lang="en" sz="1200" u="none" cap="none" strike="noStrike">
                <a:solidFill>
                  <a:srgbClr val="000000"/>
                </a:solidFill>
                <a:latin typeface="Georgia"/>
                <a:ea typeface="Georgia"/>
                <a:cs typeface="Georgia"/>
                <a:sym typeface="Georgia"/>
              </a:rPr>
              <a:t>gradients</a:t>
            </a:r>
            <a:r>
              <a:rPr b="0" i="0" lang="en" sz="1200" u="none" cap="none" strike="noStrike">
                <a:solidFill>
                  <a:srgbClr val="000000"/>
                </a:solidFill>
                <a:latin typeface="Georgia"/>
                <a:ea typeface="Georgia"/>
                <a:cs typeface="Georgia"/>
                <a:sym typeface="Georgia"/>
              </a:rPr>
              <a:t> of the error with respect to all weights in the network and use </a:t>
            </a:r>
            <a:r>
              <a:rPr b="0" i="1" lang="en" sz="1200" u="none" cap="none" strike="noStrike">
                <a:solidFill>
                  <a:srgbClr val="000000"/>
                </a:solidFill>
                <a:latin typeface="Georgia"/>
                <a:ea typeface="Georgia"/>
                <a:cs typeface="Georgia"/>
                <a:sym typeface="Georgia"/>
              </a:rPr>
              <a:t>gradient descent</a:t>
            </a:r>
            <a:r>
              <a:rPr b="0" i="0" lang="en" sz="1200" u="none" cap="none" strike="noStrike">
                <a:solidFill>
                  <a:srgbClr val="000000"/>
                </a:solidFill>
                <a:latin typeface="Georgia"/>
                <a:ea typeface="Georgia"/>
                <a:cs typeface="Georgia"/>
                <a:sym typeface="Georgia"/>
              </a:rPr>
              <a:t> to update all filter values / weights and parameter values to minimize the output error.</a:t>
            </a:r>
            <a:endParaRPr b="0" i="0" sz="1200" u="none" cap="none" strike="noStrike">
              <a:solidFill>
                <a:srgbClr val="000000"/>
              </a:solidFill>
              <a:latin typeface="Georgia"/>
              <a:ea typeface="Georgia"/>
              <a:cs typeface="Georgia"/>
              <a:sym typeface="Georgia"/>
            </a:endParaRPr>
          </a:p>
          <a:p>
            <a:pPr indent="-304800" lvl="1" marL="914400" marR="0" rtl="0" algn="just">
              <a:lnSpc>
                <a:spcPct val="115000"/>
              </a:lnSpc>
              <a:spcBef>
                <a:spcPts val="0"/>
              </a:spcBef>
              <a:spcAft>
                <a:spcPts val="0"/>
              </a:spcAft>
              <a:buClr>
                <a:srgbClr val="000000"/>
              </a:buClr>
              <a:buSzPts val="1200"/>
              <a:buFont typeface="Georgia"/>
              <a:buChar char="○"/>
            </a:pPr>
            <a:r>
              <a:rPr b="0" i="0" lang="en" sz="1200" u="none" cap="none" strike="noStrike">
                <a:solidFill>
                  <a:srgbClr val="000000"/>
                </a:solidFill>
                <a:latin typeface="Georgia"/>
                <a:ea typeface="Georgia"/>
                <a:cs typeface="Georgia"/>
                <a:sym typeface="Georgia"/>
              </a:rPr>
              <a:t>The weights are adjusted in proportion to their contribution to the total error.</a:t>
            </a:r>
            <a:endParaRPr b="0" i="0" sz="1200" u="none" cap="none" strike="noStrike">
              <a:solidFill>
                <a:srgbClr val="000000"/>
              </a:solidFill>
              <a:latin typeface="Georgia"/>
              <a:ea typeface="Georgia"/>
              <a:cs typeface="Georgia"/>
              <a:sym typeface="Georgia"/>
            </a:endParaRPr>
          </a:p>
          <a:p>
            <a:pPr indent="-304800" lvl="1" marL="914400" marR="0" rtl="0" algn="just">
              <a:lnSpc>
                <a:spcPct val="115000"/>
              </a:lnSpc>
              <a:spcBef>
                <a:spcPts val="0"/>
              </a:spcBef>
              <a:spcAft>
                <a:spcPts val="0"/>
              </a:spcAft>
              <a:buClr>
                <a:srgbClr val="000000"/>
              </a:buClr>
              <a:buSzPts val="1200"/>
              <a:buFont typeface="Georgia"/>
              <a:buChar char="○"/>
            </a:pPr>
            <a:r>
              <a:rPr b="0" i="0" lang="en" sz="1200" u="none" cap="none" strike="noStrike">
                <a:solidFill>
                  <a:srgbClr val="000000"/>
                </a:solidFill>
                <a:latin typeface="Georgia"/>
                <a:ea typeface="Georgia"/>
                <a:cs typeface="Georgia"/>
                <a:sym typeface="Georgia"/>
              </a:rPr>
              <a:t>When the same image is input again, output probabilities might now be [0.1, 0.1, 0.7, 0.1], which is closer to the target vector [0, 0, 1, 0].</a:t>
            </a:r>
            <a:endParaRPr b="0" i="0" sz="1200" u="none" cap="none" strike="noStrike">
              <a:solidFill>
                <a:srgbClr val="000000"/>
              </a:solidFill>
              <a:latin typeface="Georgia"/>
              <a:ea typeface="Georgia"/>
              <a:cs typeface="Georgia"/>
              <a:sym typeface="Georgia"/>
            </a:endParaRPr>
          </a:p>
          <a:p>
            <a:pPr indent="-304800" lvl="1" marL="914400" marR="0" rtl="0" algn="just">
              <a:lnSpc>
                <a:spcPct val="115000"/>
              </a:lnSpc>
              <a:spcBef>
                <a:spcPts val="0"/>
              </a:spcBef>
              <a:spcAft>
                <a:spcPts val="0"/>
              </a:spcAft>
              <a:buClr>
                <a:srgbClr val="000000"/>
              </a:buClr>
              <a:buSzPts val="1200"/>
              <a:buFont typeface="Georgia"/>
              <a:buChar char="○"/>
            </a:pPr>
            <a:r>
              <a:rPr b="0" i="0" lang="en" sz="1200" u="none" cap="none" strike="noStrike">
                <a:solidFill>
                  <a:srgbClr val="000000"/>
                </a:solidFill>
                <a:latin typeface="Georgia"/>
                <a:ea typeface="Georgia"/>
                <a:cs typeface="Georgia"/>
                <a:sym typeface="Georgia"/>
              </a:rPr>
              <a:t>This means that the network has </a:t>
            </a:r>
            <a:r>
              <a:rPr b="0" i="1" lang="en" sz="1200" u="none" cap="none" strike="noStrike">
                <a:solidFill>
                  <a:srgbClr val="000000"/>
                </a:solidFill>
                <a:latin typeface="Georgia"/>
                <a:ea typeface="Georgia"/>
                <a:cs typeface="Georgia"/>
                <a:sym typeface="Georgia"/>
              </a:rPr>
              <a:t>learnt</a:t>
            </a:r>
            <a:r>
              <a:rPr b="0" i="0" lang="en" sz="1200" u="none" cap="none" strike="noStrike">
                <a:solidFill>
                  <a:srgbClr val="000000"/>
                </a:solidFill>
                <a:latin typeface="Georgia"/>
                <a:ea typeface="Georgia"/>
                <a:cs typeface="Georgia"/>
                <a:sym typeface="Georgia"/>
              </a:rPr>
              <a:t> to classify this particular image correctly by adjusting its weights / filters such that the output error is reduced.</a:t>
            </a:r>
            <a:endParaRPr b="0" i="0" sz="1200" u="none" cap="none" strike="noStrike">
              <a:solidFill>
                <a:srgbClr val="000000"/>
              </a:solidFill>
              <a:latin typeface="Georgia"/>
              <a:ea typeface="Georgia"/>
              <a:cs typeface="Georgia"/>
              <a:sym typeface="Georgia"/>
            </a:endParaRPr>
          </a:p>
          <a:p>
            <a:pPr indent="-304800" lvl="1" marL="914400" marR="0" rtl="0" algn="just">
              <a:lnSpc>
                <a:spcPct val="115000"/>
              </a:lnSpc>
              <a:spcBef>
                <a:spcPts val="0"/>
              </a:spcBef>
              <a:spcAft>
                <a:spcPts val="0"/>
              </a:spcAft>
              <a:buClr>
                <a:srgbClr val="000000"/>
              </a:buClr>
              <a:buSzPts val="1200"/>
              <a:buFont typeface="Georgia"/>
              <a:buChar char="○"/>
            </a:pPr>
            <a:r>
              <a:rPr b="0" i="0" lang="en" sz="1200" u="none" cap="none" strike="noStrike">
                <a:solidFill>
                  <a:srgbClr val="000000"/>
                </a:solidFill>
                <a:latin typeface="Georgia"/>
                <a:ea typeface="Georgia"/>
                <a:cs typeface="Georgia"/>
                <a:sym typeface="Georgia"/>
              </a:rPr>
              <a:t>Parameters like number of filters, filter sizes, architecture of the network etc. have all been fixed before Step 1 and do not change during training process – only the values of the filter matrix and connection weights get updated.</a:t>
            </a:r>
            <a:endParaRPr b="0" i="0" sz="1200" u="none" cap="none" strike="noStrike">
              <a:solidFill>
                <a:srgbClr val="000000"/>
              </a:solidFill>
              <a:latin typeface="Georgia"/>
              <a:ea typeface="Georgia"/>
              <a:cs typeface="Georgia"/>
              <a:sym typeface="Georgia"/>
            </a:endParaRPr>
          </a:p>
          <a:p>
            <a:pPr indent="-304800" lvl="0" marL="457200" marR="0" rtl="0" algn="just">
              <a:lnSpc>
                <a:spcPct val="115000"/>
              </a:lnSpc>
              <a:spcBef>
                <a:spcPts val="0"/>
              </a:spcBef>
              <a:spcAft>
                <a:spcPts val="0"/>
              </a:spcAft>
              <a:buClr>
                <a:srgbClr val="000000"/>
              </a:buClr>
              <a:buSzPts val="1200"/>
              <a:buFont typeface="Times New Roman"/>
              <a:buChar char="●"/>
            </a:pPr>
            <a:r>
              <a:rPr b="1" i="0" lang="en" sz="1200" u="none" cap="none" strike="noStrike">
                <a:solidFill>
                  <a:srgbClr val="000000"/>
                </a:solidFill>
                <a:latin typeface="Georgia"/>
                <a:ea typeface="Georgia"/>
                <a:cs typeface="Georgia"/>
                <a:sym typeface="Georgia"/>
              </a:rPr>
              <a:t>Step5:</a:t>
            </a:r>
            <a:r>
              <a:rPr b="0" i="0" lang="en" sz="1200" u="none" cap="none" strike="noStrike">
                <a:solidFill>
                  <a:srgbClr val="000000"/>
                </a:solidFill>
                <a:latin typeface="Georgia"/>
                <a:ea typeface="Georgia"/>
                <a:cs typeface="Georgia"/>
                <a:sym typeface="Georgia"/>
              </a:rPr>
              <a:t> Repeat steps 2-4 with all images in the training set.</a:t>
            </a:r>
            <a:endParaRPr b="0" i="0" sz="12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3"/>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53"/>
          <p:cNvSpPr txBox="1"/>
          <p:nvPr/>
        </p:nvSpPr>
        <p:spPr>
          <a:xfrm>
            <a:off x="148075" y="143075"/>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highlight>
                  <a:srgbClr val="FFFFFF"/>
                </a:highlight>
                <a:latin typeface="Arial"/>
                <a:ea typeface="Arial"/>
                <a:cs typeface="Arial"/>
                <a:sym typeface="Arial"/>
              </a:rPr>
              <a:t>Recurrent Neural Network</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4"/>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4"/>
          <p:cNvSpPr txBox="1"/>
          <p:nvPr/>
        </p:nvSpPr>
        <p:spPr>
          <a:xfrm>
            <a:off x="148075" y="143075"/>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Recurrent Neural Networks are the state of the art algorithm for sequential data and among others used by Apples Siri and Googles Voice Search</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This is because it is the first algorithm that remembers its input, due to an internal memory</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397" name="Google Shape;397;p54"/>
          <p:cNvPicPr preferRelativeResize="0"/>
          <p:nvPr/>
        </p:nvPicPr>
        <p:blipFill rotWithShape="1">
          <a:blip r:embed="rId3">
            <a:alphaModFix/>
          </a:blip>
          <a:srcRect b="0" l="0" r="0" t="0"/>
          <a:stretch/>
        </p:blipFill>
        <p:spPr>
          <a:xfrm>
            <a:off x="1184675" y="2134900"/>
            <a:ext cx="6634225" cy="2571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5"/>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55"/>
          <p:cNvSpPr txBox="1"/>
          <p:nvPr/>
        </p:nvSpPr>
        <p:spPr>
          <a:xfrm>
            <a:off x="148075" y="143075"/>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highlight>
                  <a:srgbClr val="FFFFFF"/>
                </a:highlight>
                <a:latin typeface="Arial"/>
                <a:ea typeface="Arial"/>
                <a:cs typeface="Arial"/>
                <a:sym typeface="Arial"/>
              </a:rPr>
              <a:t>What is RNN</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Arial"/>
                <a:ea typeface="Arial"/>
                <a:cs typeface="Arial"/>
                <a:sym typeface="Arial"/>
              </a:rPr>
              <a:t>Basic RNNs are a network of </a:t>
            </a:r>
            <a:r>
              <a:rPr b="0" i="0" lang="en" sz="1400" u="none" cap="none" strike="noStrike">
                <a:solidFill>
                  <a:schemeClr val="hlink"/>
                </a:solidFill>
                <a:highlight>
                  <a:srgbClr val="FFFFFF"/>
                </a:highlight>
                <a:uFill>
                  <a:noFill/>
                </a:uFill>
                <a:latin typeface="Arial"/>
                <a:ea typeface="Arial"/>
                <a:cs typeface="Arial"/>
                <a:sym typeface="Arial"/>
                <a:hlinkClick r:id="rId3"/>
              </a:rPr>
              <a:t>neuron-like</a:t>
            </a:r>
            <a:r>
              <a:rPr b="0" i="0" lang="en" sz="1400" u="none" cap="none" strike="noStrike">
                <a:solidFill>
                  <a:srgbClr val="000000"/>
                </a:solidFill>
                <a:highlight>
                  <a:srgbClr val="FFFFFF"/>
                </a:highlight>
                <a:latin typeface="Arial"/>
                <a:ea typeface="Arial"/>
                <a:cs typeface="Arial"/>
                <a:sym typeface="Arial"/>
              </a:rPr>
              <a:t> nodes organized into successive "layers", each node in a given layer is connected with a </a:t>
            </a:r>
            <a:r>
              <a:rPr b="0" i="0" lang="en" sz="1400" u="none" cap="none" strike="noStrike">
                <a:solidFill>
                  <a:schemeClr val="hlink"/>
                </a:solidFill>
                <a:highlight>
                  <a:srgbClr val="FFFFFF"/>
                </a:highlight>
                <a:uFill>
                  <a:noFill/>
                </a:uFill>
                <a:latin typeface="Arial"/>
                <a:ea typeface="Arial"/>
                <a:cs typeface="Arial"/>
                <a:sym typeface="Arial"/>
                <a:hlinkClick r:id="rId4"/>
              </a:rPr>
              <a:t>directed (one-way) connection</a:t>
            </a:r>
            <a:r>
              <a:rPr b="0" i="0" lang="en" sz="1400" u="none" cap="none" strike="noStrike">
                <a:solidFill>
                  <a:srgbClr val="000000"/>
                </a:solidFill>
                <a:highlight>
                  <a:srgbClr val="FFFFFF"/>
                </a:highlight>
                <a:latin typeface="Arial"/>
                <a:ea typeface="Arial"/>
                <a:cs typeface="Arial"/>
                <a:sym typeface="Arial"/>
              </a:rPr>
              <a:t> to every other node in the next successive layer</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highlight>
                  <a:srgbClr val="FFFFFF"/>
                </a:highlight>
                <a:latin typeface="Arial"/>
                <a:ea typeface="Arial"/>
                <a:cs typeface="Arial"/>
                <a:sym typeface="Arial"/>
              </a:rPr>
              <a:t>Input Nodes</a:t>
            </a:r>
            <a:endParaRPr b="0" i="0" sz="1400" u="none" cap="none" strike="noStrike">
              <a:solidFill>
                <a:srgbClr val="000000"/>
              </a:solidFill>
              <a:highlight>
                <a:srgbClr val="FFFFFF"/>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highlight>
                  <a:srgbClr val="FFFFFF"/>
                </a:highlight>
                <a:latin typeface="Arial"/>
                <a:ea typeface="Arial"/>
                <a:cs typeface="Arial"/>
                <a:sym typeface="Arial"/>
              </a:rPr>
              <a:t>Hidden Nodes</a:t>
            </a:r>
            <a:endParaRPr b="0" i="0" sz="1400" u="none" cap="none" strike="noStrike">
              <a:solidFill>
                <a:srgbClr val="000000"/>
              </a:solidFill>
              <a:highlight>
                <a:srgbClr val="FFFFFF"/>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highlight>
                  <a:srgbClr val="FFFFFF"/>
                </a:highlight>
                <a:latin typeface="Arial"/>
                <a:ea typeface="Arial"/>
                <a:cs typeface="Arial"/>
                <a:sym typeface="Arial"/>
              </a:rPr>
              <a:t>Output Nodes</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404" name="Google Shape;404;p55"/>
          <p:cNvPicPr preferRelativeResize="0"/>
          <p:nvPr/>
        </p:nvPicPr>
        <p:blipFill rotWithShape="1">
          <a:blip r:embed="rId5">
            <a:alphaModFix/>
          </a:blip>
          <a:srcRect b="0" l="0" r="0" t="0"/>
          <a:stretch/>
        </p:blipFill>
        <p:spPr>
          <a:xfrm>
            <a:off x="33475" y="2082416"/>
            <a:ext cx="9144001" cy="279941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6"/>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56"/>
          <p:cNvSpPr txBox="1"/>
          <p:nvPr/>
        </p:nvSpPr>
        <p:spPr>
          <a:xfrm>
            <a:off x="148075" y="143075"/>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highlight>
                  <a:srgbClr val="FFFFFF"/>
                </a:highlight>
                <a:latin typeface="Arial"/>
                <a:ea typeface="Arial"/>
                <a:cs typeface="Arial"/>
                <a:sym typeface="Arial"/>
              </a:rPr>
              <a:t>RNN Mechanics</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411" name="Google Shape;411;p56"/>
          <p:cNvPicPr preferRelativeResize="0"/>
          <p:nvPr/>
        </p:nvPicPr>
        <p:blipFill rotWithShape="1">
          <a:blip r:embed="rId3">
            <a:alphaModFix/>
          </a:blip>
          <a:srcRect b="0" l="0" r="0" t="0"/>
          <a:stretch/>
        </p:blipFill>
        <p:spPr>
          <a:xfrm>
            <a:off x="236925" y="930750"/>
            <a:ext cx="8756801" cy="42127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7"/>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57"/>
          <p:cNvSpPr txBox="1"/>
          <p:nvPr/>
        </p:nvSpPr>
        <p:spPr>
          <a:xfrm>
            <a:off x="133300" y="133200"/>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highlight>
                  <a:srgbClr val="FFFFFF"/>
                </a:highlight>
                <a:latin typeface="Arial"/>
                <a:ea typeface="Arial"/>
                <a:cs typeface="Arial"/>
                <a:sym typeface="Arial"/>
              </a:rPr>
              <a:t>Character Level Language Model</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highlight>
                  <a:srgbClr val="FFFFFF"/>
                </a:highlight>
                <a:latin typeface="Arial"/>
                <a:ea typeface="Arial"/>
                <a:cs typeface="Arial"/>
                <a:sym typeface="Arial"/>
              </a:rPr>
              <a:t>A Vocabulary of four possible letters are ‘HELO’</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highlight>
                  <a:srgbClr val="FFFFFF"/>
                </a:highlight>
                <a:latin typeface="Arial"/>
                <a:ea typeface="Arial"/>
                <a:cs typeface="Arial"/>
                <a:sym typeface="Arial"/>
              </a:rPr>
              <a:t>The probability of “e” should be likely given the context of “h”</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highlight>
                  <a:srgbClr val="FFFFFF"/>
                </a:highlight>
                <a:latin typeface="Arial"/>
                <a:ea typeface="Arial"/>
                <a:cs typeface="Arial"/>
                <a:sym typeface="Arial"/>
              </a:rPr>
              <a:t>“l” should be likely in the context of “he”</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highlight>
                  <a:srgbClr val="FFFFFF"/>
                </a:highlight>
                <a:latin typeface="Arial"/>
                <a:ea typeface="Arial"/>
                <a:cs typeface="Arial"/>
                <a:sym typeface="Arial"/>
              </a:rPr>
              <a:t>“l” should also be likely given the context of “hel”</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highlight>
                  <a:srgbClr val="FFFFFF"/>
                </a:highlight>
                <a:latin typeface="Arial"/>
                <a:ea typeface="Arial"/>
                <a:cs typeface="Arial"/>
                <a:sym typeface="Arial"/>
              </a:rPr>
              <a:t>“o” should be likely given the context of “hell”.</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418" name="Google Shape;418;p57"/>
          <p:cNvPicPr preferRelativeResize="0"/>
          <p:nvPr/>
        </p:nvPicPr>
        <p:blipFill rotWithShape="1">
          <a:blip r:embed="rId3">
            <a:alphaModFix/>
          </a:blip>
          <a:srcRect b="0" l="0" r="0" t="0"/>
          <a:stretch/>
        </p:blipFill>
        <p:spPr>
          <a:xfrm>
            <a:off x="4376275" y="2063200"/>
            <a:ext cx="4671826" cy="28186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8"/>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58"/>
          <p:cNvSpPr txBox="1"/>
          <p:nvPr/>
        </p:nvSpPr>
        <p:spPr>
          <a:xfrm>
            <a:off x="133300" y="133200"/>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highlight>
                  <a:srgbClr val="FFFFFF"/>
                </a:highlight>
              </a:rPr>
              <a:t>A Few Examples of Neural Network</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425" name="Google Shape;425;p58"/>
          <p:cNvPicPr preferRelativeResize="0"/>
          <p:nvPr/>
        </p:nvPicPr>
        <p:blipFill>
          <a:blip r:embed="rId3">
            <a:alphaModFix/>
          </a:blip>
          <a:stretch>
            <a:fillRect/>
          </a:stretch>
        </p:blipFill>
        <p:spPr>
          <a:xfrm>
            <a:off x="0" y="1232762"/>
            <a:ext cx="9143999" cy="315057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9"/>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59"/>
          <p:cNvSpPr txBox="1"/>
          <p:nvPr/>
        </p:nvSpPr>
        <p:spPr>
          <a:xfrm>
            <a:off x="133300" y="133200"/>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highlight>
                  <a:srgbClr val="FFFFFF"/>
                </a:highlight>
                <a:latin typeface="Arial"/>
                <a:ea typeface="Arial"/>
                <a:cs typeface="Arial"/>
                <a:sym typeface="Arial"/>
              </a:rPr>
              <a:t>Character Level Language Model</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highlight>
                  <a:srgbClr val="FFFFFF"/>
                </a:highlight>
                <a:latin typeface="Arial"/>
                <a:ea typeface="Arial"/>
                <a:cs typeface="Arial"/>
                <a:sym typeface="Arial"/>
              </a:rPr>
              <a:t>we will encode each character into a vector using 1-of-k encoding (i.e. all zero except for a single one at the index of the character in the vocabulary)</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highlight>
                  <a:srgbClr val="FFFFFF"/>
                </a:highlight>
                <a:latin typeface="Arial"/>
                <a:ea typeface="Arial"/>
                <a:cs typeface="Arial"/>
                <a:sym typeface="Arial"/>
              </a:rPr>
              <a:t>Feed them into the RNN one at a time with the </a:t>
            </a:r>
            <a:r>
              <a:rPr b="0" i="0" lang="en" sz="1400" u="none" cap="none" strike="noStrike">
                <a:solidFill>
                  <a:schemeClr val="dk1"/>
                </a:solidFill>
                <a:highlight>
                  <a:srgbClr val="EEEEFF"/>
                </a:highlight>
                <a:latin typeface="Arial"/>
                <a:ea typeface="Arial"/>
                <a:cs typeface="Arial"/>
                <a:sym typeface="Arial"/>
              </a:rPr>
              <a:t>step </a:t>
            </a:r>
            <a:r>
              <a:rPr b="0" i="0" lang="en" sz="1400" u="none" cap="none" strike="noStrike">
                <a:solidFill>
                  <a:schemeClr val="dk1"/>
                </a:solidFill>
                <a:highlight>
                  <a:srgbClr val="FFFFFF"/>
                </a:highlight>
                <a:latin typeface="Arial"/>
                <a:ea typeface="Arial"/>
                <a:cs typeface="Arial"/>
                <a:sym typeface="Arial"/>
              </a:rPr>
              <a:t>function. We will then observe a sequence of 4-dimensional output vectors</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highlight>
                  <a:srgbClr val="FFFFFF"/>
                </a:highlight>
                <a:latin typeface="Arial"/>
                <a:ea typeface="Arial"/>
                <a:cs typeface="Arial"/>
                <a:sym typeface="Arial"/>
              </a:rPr>
              <a:t>When the RNN saw the character “h” it assigned confidence of 1.0 to the next letter being “h”, 2.2 to letter “e”, -3.0 to “l”, and 4.1 to “o”</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highlight>
                  <a:srgbClr val="FFFFFF"/>
                </a:highlight>
                <a:latin typeface="Arial"/>
                <a:ea typeface="Arial"/>
                <a:cs typeface="Arial"/>
                <a:sym typeface="Arial"/>
              </a:rPr>
              <a:t>We would like to increase its confidence (green) and decrease the confidence of all other letters (red)</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highlight>
                  <a:srgbClr val="FFFFFF"/>
                </a:highlight>
                <a:latin typeface="Arial"/>
                <a:ea typeface="Arial"/>
                <a:cs typeface="Arial"/>
                <a:sym typeface="Arial"/>
              </a:rPr>
              <a:t>we can run the backpropagation algorithm to figure out in what direction we should adjust every one of its weights to increase the scores of the correct targets (green bold numbers)</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0"/>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60"/>
          <p:cNvSpPr txBox="1"/>
          <p:nvPr/>
        </p:nvSpPr>
        <p:spPr>
          <a:xfrm>
            <a:off x="133300" y="133200"/>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highlight>
                  <a:srgbClr val="FFFFFF"/>
                </a:highlight>
                <a:latin typeface="Arial"/>
                <a:ea typeface="Arial"/>
                <a:cs typeface="Arial"/>
                <a:sym typeface="Arial"/>
              </a:rPr>
              <a:t>Vanishing Gradients</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RNN’s suffer from short-term memory, so how do we combat that?</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Now when we do </a:t>
            </a:r>
            <a:r>
              <a:rPr b="1" i="1" lang="en" sz="1600" u="none" cap="none" strike="noStrike">
                <a:solidFill>
                  <a:schemeClr val="dk1"/>
                </a:solidFill>
                <a:highlight>
                  <a:srgbClr val="FFFFFF"/>
                </a:highlight>
                <a:latin typeface="Georgia"/>
                <a:ea typeface="Georgia"/>
                <a:cs typeface="Georgia"/>
                <a:sym typeface="Georgia"/>
              </a:rPr>
              <a:t>Back-propagation i.e moving backward in the Network and </a:t>
            </a:r>
            <a:r>
              <a:rPr b="0" i="0" lang="en" sz="1600" u="none" cap="none" strike="noStrike">
                <a:solidFill>
                  <a:schemeClr val="dk1"/>
                </a:solidFill>
                <a:highlight>
                  <a:srgbClr val="FFFFFF"/>
                </a:highlight>
                <a:latin typeface="Georgia"/>
                <a:ea typeface="Georgia"/>
                <a:cs typeface="Georgia"/>
                <a:sym typeface="Georgia"/>
              </a:rPr>
              <a:t>calculating </a:t>
            </a:r>
            <a:r>
              <a:rPr b="1" i="0" lang="en" sz="1600" u="none" cap="none" strike="noStrike">
                <a:solidFill>
                  <a:schemeClr val="dk1"/>
                </a:solidFill>
                <a:highlight>
                  <a:srgbClr val="FFFFFF"/>
                </a:highlight>
                <a:latin typeface="Georgia"/>
                <a:ea typeface="Georgia"/>
                <a:cs typeface="Georgia"/>
                <a:sym typeface="Georgia"/>
              </a:rPr>
              <a:t>gradients of loss(Error) with respect to the weights , </a:t>
            </a:r>
            <a:r>
              <a:rPr b="0" i="0" lang="en" sz="1600" u="none" cap="none" strike="noStrike">
                <a:solidFill>
                  <a:schemeClr val="dk1"/>
                </a:solidFill>
                <a:highlight>
                  <a:srgbClr val="FFFFFF"/>
                </a:highlight>
                <a:latin typeface="Georgia"/>
                <a:ea typeface="Georgia"/>
                <a:cs typeface="Georgia"/>
                <a:sym typeface="Georgia"/>
              </a:rPr>
              <a:t>the </a:t>
            </a:r>
            <a:r>
              <a:rPr b="1" i="0" lang="en" sz="1600" u="none" cap="none" strike="noStrike">
                <a:solidFill>
                  <a:schemeClr val="dk1"/>
                </a:solidFill>
                <a:highlight>
                  <a:srgbClr val="FFFFFF"/>
                </a:highlight>
                <a:latin typeface="Georgia"/>
                <a:ea typeface="Georgia"/>
                <a:cs typeface="Georgia"/>
                <a:sym typeface="Georgia"/>
              </a:rPr>
              <a:t>gradients</a:t>
            </a:r>
            <a:r>
              <a:rPr b="0" i="0" lang="en" sz="1600" u="none" cap="none" strike="noStrike">
                <a:solidFill>
                  <a:schemeClr val="dk1"/>
                </a:solidFill>
                <a:highlight>
                  <a:srgbClr val="FFFFFF"/>
                </a:highlight>
                <a:latin typeface="Georgia"/>
                <a:ea typeface="Georgia"/>
                <a:cs typeface="Georgia"/>
                <a:sym typeface="Georgia"/>
              </a:rPr>
              <a:t> tends to get </a:t>
            </a:r>
            <a:r>
              <a:rPr b="1" i="1" lang="en" sz="1600" u="none" cap="none" strike="noStrike">
                <a:solidFill>
                  <a:schemeClr val="dk1"/>
                </a:solidFill>
                <a:highlight>
                  <a:srgbClr val="FFFFFF"/>
                </a:highlight>
                <a:latin typeface="Georgia"/>
                <a:ea typeface="Georgia"/>
                <a:cs typeface="Georgia"/>
                <a:sym typeface="Georgia"/>
              </a:rPr>
              <a:t>smaller</a:t>
            </a:r>
            <a:r>
              <a:rPr b="0" i="1" lang="en" sz="1600" u="none" cap="none" strike="noStrike">
                <a:solidFill>
                  <a:schemeClr val="dk1"/>
                </a:solidFill>
                <a:highlight>
                  <a:srgbClr val="FFFFFF"/>
                </a:highlight>
                <a:latin typeface="Georgia"/>
                <a:ea typeface="Georgia"/>
                <a:cs typeface="Georgia"/>
                <a:sym typeface="Georgia"/>
              </a:rPr>
              <a:t> </a:t>
            </a:r>
            <a:r>
              <a:rPr b="0" i="0" lang="en" sz="1600" u="none" cap="none" strike="noStrike">
                <a:solidFill>
                  <a:schemeClr val="dk1"/>
                </a:solidFill>
                <a:highlight>
                  <a:srgbClr val="FFFFFF"/>
                </a:highlight>
                <a:latin typeface="Georgia"/>
                <a:ea typeface="Georgia"/>
                <a:cs typeface="Georgia"/>
                <a:sym typeface="Georgia"/>
              </a:rPr>
              <a:t>and smaller as we keep on moving </a:t>
            </a:r>
            <a:r>
              <a:rPr b="1" i="0" lang="en" sz="1600" u="none" cap="none" strike="noStrike">
                <a:solidFill>
                  <a:schemeClr val="dk1"/>
                </a:solidFill>
                <a:highlight>
                  <a:srgbClr val="FFFFFF"/>
                </a:highlight>
                <a:latin typeface="Georgia"/>
                <a:ea typeface="Georgia"/>
                <a:cs typeface="Georgia"/>
                <a:sym typeface="Georgia"/>
              </a:rPr>
              <a:t>backward </a:t>
            </a:r>
            <a:r>
              <a:rPr b="0" i="0" lang="en" sz="1600" u="none" cap="none" strike="noStrike">
                <a:solidFill>
                  <a:schemeClr val="dk1"/>
                </a:solidFill>
                <a:highlight>
                  <a:srgbClr val="FFFFFF"/>
                </a:highlight>
                <a:latin typeface="Georgia"/>
                <a:ea typeface="Georgia"/>
                <a:cs typeface="Georgia"/>
                <a:sym typeface="Georgia"/>
              </a:rPr>
              <a:t>in the Network. This means that the </a:t>
            </a:r>
            <a:r>
              <a:rPr b="1" i="0" lang="en" sz="1600" u="none" cap="none" strike="noStrike">
                <a:solidFill>
                  <a:schemeClr val="dk1"/>
                </a:solidFill>
                <a:highlight>
                  <a:srgbClr val="FFFFFF"/>
                </a:highlight>
                <a:latin typeface="Georgia"/>
                <a:ea typeface="Georgia"/>
                <a:cs typeface="Georgia"/>
                <a:sym typeface="Georgia"/>
              </a:rPr>
              <a:t>neurons</a:t>
            </a:r>
            <a:r>
              <a:rPr b="0" i="0" lang="en" sz="1600" u="none" cap="none" strike="noStrike">
                <a:solidFill>
                  <a:schemeClr val="dk1"/>
                </a:solidFill>
                <a:highlight>
                  <a:srgbClr val="FFFFFF"/>
                </a:highlight>
                <a:latin typeface="Georgia"/>
                <a:ea typeface="Georgia"/>
                <a:cs typeface="Georgia"/>
                <a:sym typeface="Georgia"/>
              </a:rPr>
              <a:t> in the </a:t>
            </a:r>
            <a:r>
              <a:rPr b="1" i="0" lang="en" sz="1600" u="none" cap="none" strike="noStrike">
                <a:solidFill>
                  <a:schemeClr val="dk1"/>
                </a:solidFill>
                <a:highlight>
                  <a:srgbClr val="FFFFFF"/>
                </a:highlight>
                <a:latin typeface="Georgia"/>
                <a:ea typeface="Georgia"/>
                <a:cs typeface="Georgia"/>
                <a:sym typeface="Georgia"/>
              </a:rPr>
              <a:t>Earlier</a:t>
            </a:r>
            <a:r>
              <a:rPr b="0" i="0" lang="en" sz="1600" u="none" cap="none" strike="noStrike">
                <a:solidFill>
                  <a:schemeClr val="dk1"/>
                </a:solidFill>
                <a:highlight>
                  <a:srgbClr val="FFFFFF"/>
                </a:highlight>
                <a:latin typeface="Georgia"/>
                <a:ea typeface="Georgia"/>
                <a:cs typeface="Georgia"/>
                <a:sym typeface="Georgia"/>
              </a:rPr>
              <a:t> </a:t>
            </a:r>
            <a:r>
              <a:rPr b="0" i="1" lang="en" sz="1600" u="none" cap="none" strike="noStrike">
                <a:solidFill>
                  <a:schemeClr val="dk1"/>
                </a:solidFill>
                <a:highlight>
                  <a:srgbClr val="FFFFFF"/>
                </a:highlight>
                <a:latin typeface="Georgia"/>
                <a:ea typeface="Georgia"/>
                <a:cs typeface="Georgia"/>
                <a:sym typeface="Georgia"/>
              </a:rPr>
              <a:t>layers learn very </a:t>
            </a:r>
            <a:r>
              <a:rPr b="1" i="1" lang="en" sz="1600" u="none" cap="none" strike="noStrike">
                <a:solidFill>
                  <a:schemeClr val="dk1"/>
                </a:solidFill>
                <a:highlight>
                  <a:srgbClr val="FFFFFF"/>
                </a:highlight>
                <a:latin typeface="Georgia"/>
                <a:ea typeface="Georgia"/>
                <a:cs typeface="Georgia"/>
                <a:sym typeface="Georgia"/>
              </a:rPr>
              <a:t>slowly</a:t>
            </a:r>
            <a:r>
              <a:rPr b="0" i="0" lang="en" sz="1600" u="none" cap="none" strike="noStrike">
                <a:solidFill>
                  <a:schemeClr val="dk1"/>
                </a:solidFill>
                <a:highlight>
                  <a:srgbClr val="FFFFFF"/>
                </a:highlight>
                <a:latin typeface="Georgia"/>
                <a:ea typeface="Georgia"/>
                <a:cs typeface="Georgia"/>
                <a:sym typeface="Georgia"/>
              </a:rPr>
              <a:t> as compared to the neurons in the later layers in the Hierarchy. The Earlier layers in the network are slowest to train</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22000"/>
              </a:lnSpc>
              <a:spcBef>
                <a:spcPts val="2300"/>
              </a:spcBef>
              <a:spcAft>
                <a:spcPts val="0"/>
              </a:spcAft>
              <a:buClr>
                <a:schemeClr val="dk1"/>
              </a:buClr>
              <a:buSzPts val="1100"/>
              <a:buFont typeface="Arial"/>
              <a:buNone/>
            </a:pPr>
            <a:r>
              <a:rPr b="1" i="0" lang="en" sz="1800" u="none" cap="none" strike="noStrike">
                <a:solidFill>
                  <a:schemeClr val="dk1"/>
                </a:solidFill>
                <a:latin typeface="Arial"/>
                <a:ea typeface="Arial"/>
                <a:cs typeface="Arial"/>
                <a:sym typeface="Arial"/>
              </a:rPr>
              <a:t>Why Earlier layers of the Network are so important to us?</a:t>
            </a:r>
            <a:endParaRPr b="1" i="0" sz="1800" u="none" cap="none" strike="noStrike">
              <a:solidFill>
                <a:schemeClr val="dk1"/>
              </a:solidFill>
              <a:latin typeface="Arial"/>
              <a:ea typeface="Arial"/>
              <a:cs typeface="Arial"/>
              <a:sym typeface="Arial"/>
            </a:endParaRPr>
          </a:p>
          <a:p>
            <a:pPr indent="0" lvl="0" marL="0" marR="0" rtl="0" algn="l">
              <a:lnSpc>
                <a:spcPct val="158000"/>
              </a:lnSpc>
              <a:spcBef>
                <a:spcPts val="500"/>
              </a:spcBef>
              <a:spcAft>
                <a:spcPts val="0"/>
              </a:spcAft>
              <a:buClr>
                <a:schemeClr val="dk1"/>
              </a:buClr>
              <a:buSzPts val="1100"/>
              <a:buFont typeface="Arial"/>
              <a:buNone/>
            </a:pPr>
            <a:r>
              <a:rPr b="1" i="0" lang="en" sz="1600" u="none" cap="none" strike="noStrike">
                <a:solidFill>
                  <a:schemeClr val="dk1"/>
                </a:solidFill>
                <a:latin typeface="Georgia"/>
                <a:ea typeface="Georgia"/>
                <a:cs typeface="Georgia"/>
                <a:sym typeface="Georgia"/>
              </a:rPr>
              <a:t>Earlier layers </a:t>
            </a:r>
            <a:r>
              <a:rPr b="0" i="0" lang="en" sz="1600" u="none" cap="none" strike="noStrike">
                <a:solidFill>
                  <a:schemeClr val="dk1"/>
                </a:solidFill>
                <a:latin typeface="Georgia"/>
                <a:ea typeface="Georgia"/>
                <a:cs typeface="Georgia"/>
                <a:sym typeface="Georgia"/>
              </a:rPr>
              <a:t>in the Network are important because they are responsible to </a:t>
            </a:r>
            <a:r>
              <a:rPr b="0" i="1" lang="en" sz="1600" u="none" cap="none" strike="noStrike">
                <a:solidFill>
                  <a:schemeClr val="dk1"/>
                </a:solidFill>
                <a:latin typeface="Georgia"/>
                <a:ea typeface="Georgia"/>
                <a:cs typeface="Georgia"/>
                <a:sym typeface="Georgia"/>
              </a:rPr>
              <a:t>learn and detecting the simple patterns</a:t>
            </a:r>
            <a:r>
              <a:rPr b="0" i="0" lang="en" sz="1600" u="none" cap="none" strike="noStrike">
                <a:solidFill>
                  <a:schemeClr val="dk1"/>
                </a:solidFill>
                <a:latin typeface="Georgia"/>
                <a:ea typeface="Georgia"/>
                <a:cs typeface="Georgia"/>
                <a:sym typeface="Georgia"/>
              </a:rPr>
              <a:t> and are actually the </a:t>
            </a:r>
            <a:r>
              <a:rPr b="1" i="0" lang="en" sz="1600" u="none" cap="none" strike="noStrike">
                <a:solidFill>
                  <a:schemeClr val="dk1"/>
                </a:solidFill>
                <a:latin typeface="Georgia"/>
                <a:ea typeface="Georgia"/>
                <a:cs typeface="Georgia"/>
                <a:sym typeface="Georgia"/>
              </a:rPr>
              <a:t>building blocks</a:t>
            </a:r>
            <a:r>
              <a:rPr b="0" i="0" lang="en" sz="1600" u="none" cap="none" strike="noStrike">
                <a:solidFill>
                  <a:schemeClr val="dk1"/>
                </a:solidFill>
                <a:latin typeface="Georgia"/>
                <a:ea typeface="Georgia"/>
                <a:cs typeface="Georgia"/>
                <a:sym typeface="Georgia"/>
              </a:rPr>
              <a:t> of our Network. Obviously , if they give improper and </a:t>
            </a:r>
            <a:r>
              <a:rPr b="1" i="0" lang="en" sz="1600" u="none" cap="none" strike="noStrike">
                <a:solidFill>
                  <a:schemeClr val="dk1"/>
                </a:solidFill>
                <a:latin typeface="Georgia"/>
                <a:ea typeface="Georgia"/>
                <a:cs typeface="Georgia"/>
                <a:sym typeface="Georgia"/>
              </a:rPr>
              <a:t>inaccurate</a:t>
            </a:r>
            <a:r>
              <a:rPr b="0" i="0" lang="en" sz="1600" u="none" cap="none" strike="noStrike">
                <a:solidFill>
                  <a:schemeClr val="dk1"/>
                </a:solidFill>
                <a:latin typeface="Georgia"/>
                <a:ea typeface="Georgia"/>
                <a:cs typeface="Georgia"/>
                <a:sym typeface="Georgia"/>
              </a:rPr>
              <a:t> results , then how can we expect the next layers and the complete Network to perform nicely and produce accurate results.</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1"/>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61"/>
          <p:cNvSpPr txBox="1"/>
          <p:nvPr/>
        </p:nvSpPr>
        <p:spPr>
          <a:xfrm>
            <a:off x="133300" y="133200"/>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highlight>
                  <a:srgbClr val="FFFFFF"/>
                </a:highlight>
                <a:latin typeface="Arial"/>
                <a:ea typeface="Arial"/>
                <a:cs typeface="Arial"/>
                <a:sym typeface="Arial"/>
              </a:rPr>
              <a:t>LSTM and GRU</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LSTM and GRU’s essentially function just like RNN’s, but they’re capable of learning long-term dependencies using mechanisms called “gates.”</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1)Long Short-Term Memory</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2)Gated Recurrent Units or GRU’s</a:t>
            </a:r>
            <a:endParaRPr b="0" i="0" sz="1600" u="none" cap="none" strike="noStrike">
              <a:solidFill>
                <a:schemeClr val="dk1"/>
              </a:solidFill>
              <a:highlight>
                <a:srgbClr val="FFFFFF"/>
              </a:highlight>
              <a:latin typeface="Georgia"/>
              <a:ea typeface="Georgia"/>
              <a:cs typeface="Georgia"/>
              <a:sym typeface="Georgia"/>
            </a:endParaRPr>
          </a:p>
          <a:p>
            <a:pPr indent="45720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444" name="Google Shape;444;p61"/>
          <p:cNvPicPr preferRelativeResize="0"/>
          <p:nvPr/>
        </p:nvPicPr>
        <p:blipFill rotWithShape="1">
          <a:blip r:embed="rId3">
            <a:alphaModFix/>
          </a:blip>
          <a:srcRect b="0" l="0" r="0" t="0"/>
          <a:stretch/>
        </p:blipFill>
        <p:spPr>
          <a:xfrm>
            <a:off x="814050" y="2088650"/>
            <a:ext cx="7549749" cy="3054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7"/>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88" name="Google Shape;88;p17"/>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7"/>
          <p:cNvSpPr txBox="1"/>
          <p:nvPr/>
        </p:nvSpPr>
        <p:spPr>
          <a:xfrm>
            <a:off x="256675" y="340525"/>
            <a:ext cx="8670900" cy="455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Introduction</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highlight>
                  <a:srgbClr val="FFFFFF"/>
                </a:highlight>
                <a:latin typeface="Arial"/>
                <a:ea typeface="Arial"/>
                <a:cs typeface="Arial"/>
                <a:sym typeface="Arial"/>
              </a:rPr>
              <a:t>Artificial Neural network is a class of Machine learning model, made up of several interconnected neurons, organized in layers which exchanges messages when certain condition happens.</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60000"/>
              </a:lnSpc>
              <a:spcBef>
                <a:spcPts val="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rPr b="0" i="0" lang="en" sz="1350" u="none" cap="none" strike="noStrike">
                <a:solidFill>
                  <a:schemeClr val="dk1"/>
                </a:solidFill>
                <a:latin typeface="Open Sans"/>
                <a:ea typeface="Open Sans"/>
                <a:cs typeface="Open Sans"/>
                <a:sym typeface="Open Sans"/>
              </a:rPr>
              <a:t>we used a gradient descent optimization algorithm to learn the weight coefficients of the model. In every pass, we updated the weight vector </a:t>
            </a:r>
            <a:r>
              <a:rPr b="1" i="0" lang="en" sz="1650" u="none" cap="none" strike="noStrike">
                <a:solidFill>
                  <a:schemeClr val="dk1"/>
                </a:solidFill>
                <a:latin typeface="Open Sans"/>
                <a:ea typeface="Open Sans"/>
                <a:cs typeface="Open Sans"/>
                <a:sym typeface="Open Sans"/>
              </a:rPr>
              <a:t>w</a:t>
            </a:r>
            <a:r>
              <a:rPr b="0" i="0" lang="en" sz="1350" u="none" cap="none" strike="noStrike">
                <a:solidFill>
                  <a:schemeClr val="dk1"/>
                </a:solidFill>
                <a:latin typeface="Open Sans"/>
                <a:ea typeface="Open Sans"/>
                <a:cs typeface="Open Sans"/>
                <a:sym typeface="Open Sans"/>
              </a:rPr>
              <a:t>w using the following update rule:</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chemeClr val="dk1"/>
              </a:buClr>
              <a:buSzPts val="110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15000"/>
              </a:lnSpc>
              <a:spcBef>
                <a:spcPts val="2300"/>
              </a:spcBef>
              <a:spcAft>
                <a:spcPts val="0"/>
              </a:spcAft>
              <a:buClr>
                <a:schemeClr val="dk1"/>
              </a:buClr>
              <a:buSzPts val="110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p:txBody>
      </p:sp>
      <p:pic>
        <p:nvPicPr>
          <p:cNvPr id="90" name="Google Shape;90;p17"/>
          <p:cNvPicPr preferRelativeResize="0"/>
          <p:nvPr/>
        </p:nvPicPr>
        <p:blipFill rotWithShape="1">
          <a:blip r:embed="rId3">
            <a:alphaModFix/>
          </a:blip>
          <a:srcRect b="0" l="0" r="0" t="0"/>
          <a:stretch/>
        </p:blipFill>
        <p:spPr>
          <a:xfrm>
            <a:off x="0" y="1535075"/>
            <a:ext cx="9102326" cy="36084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62"/>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62"/>
          <p:cNvSpPr txBox="1"/>
          <p:nvPr/>
        </p:nvSpPr>
        <p:spPr>
          <a:xfrm>
            <a:off x="133300" y="133200"/>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highlight>
                  <a:srgbClr val="FFFFFF"/>
                </a:highlight>
                <a:latin typeface="Arial"/>
                <a:ea typeface="Arial"/>
                <a:cs typeface="Arial"/>
                <a:sym typeface="Arial"/>
              </a:rPr>
              <a:t>LSTM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45720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451" name="Google Shape;451;p62"/>
          <p:cNvPicPr preferRelativeResize="0"/>
          <p:nvPr/>
        </p:nvPicPr>
        <p:blipFill rotWithShape="1">
          <a:blip r:embed="rId3">
            <a:alphaModFix/>
          </a:blip>
          <a:srcRect b="0" l="0" r="0" t="0"/>
          <a:stretch/>
        </p:blipFill>
        <p:spPr>
          <a:xfrm>
            <a:off x="0" y="863775"/>
            <a:ext cx="4847325" cy="2313175"/>
          </a:xfrm>
          <a:prstGeom prst="rect">
            <a:avLst/>
          </a:prstGeom>
          <a:noFill/>
          <a:ln>
            <a:noFill/>
          </a:ln>
        </p:spPr>
      </p:pic>
      <p:pic>
        <p:nvPicPr>
          <p:cNvPr id="452" name="Google Shape;452;p62"/>
          <p:cNvPicPr preferRelativeResize="0"/>
          <p:nvPr/>
        </p:nvPicPr>
        <p:blipFill rotWithShape="1">
          <a:blip r:embed="rId4">
            <a:alphaModFix/>
          </a:blip>
          <a:srcRect b="0" l="0" r="0" t="0"/>
          <a:stretch/>
        </p:blipFill>
        <p:spPr>
          <a:xfrm>
            <a:off x="4692200" y="2693300"/>
            <a:ext cx="4355899" cy="2450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3"/>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63"/>
          <p:cNvSpPr txBox="1"/>
          <p:nvPr/>
        </p:nvSpPr>
        <p:spPr>
          <a:xfrm>
            <a:off x="133300" y="133200"/>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highlight>
                  <a:srgbClr val="FFFFFF"/>
                </a:highlight>
                <a:latin typeface="Arial"/>
                <a:ea typeface="Arial"/>
                <a:cs typeface="Arial"/>
                <a:sym typeface="Arial"/>
              </a:rPr>
              <a:t>LSTM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An LSTM has a similar control flow as a recurrent neural network. It processes data passing on information as it propagates forward. The differences are the operations within the LSTM’s cells.</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45720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459" name="Google Shape;459;p63"/>
          <p:cNvPicPr preferRelativeResize="0"/>
          <p:nvPr/>
        </p:nvPicPr>
        <p:blipFill rotWithShape="1">
          <a:blip r:embed="rId3">
            <a:alphaModFix/>
          </a:blip>
          <a:srcRect b="0" l="0" r="0" t="0"/>
          <a:stretch/>
        </p:blipFill>
        <p:spPr>
          <a:xfrm>
            <a:off x="1283400" y="1476925"/>
            <a:ext cx="6525624" cy="3656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4"/>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64"/>
          <p:cNvSpPr txBox="1"/>
          <p:nvPr/>
        </p:nvSpPr>
        <p:spPr>
          <a:xfrm>
            <a:off x="133300" y="133200"/>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highlight>
                  <a:srgbClr val="FFFFFF"/>
                </a:highlight>
                <a:latin typeface="Arial"/>
                <a:ea typeface="Arial"/>
                <a:cs typeface="Arial"/>
                <a:sym typeface="Arial"/>
              </a:rPr>
              <a:t>LSTM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The cell state, in theory, can carry relevant information throughout the processing of the sequence</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Information from the earlier time steps can make it’s way to later time steps</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As the cell state goes on its journey, information get’s added or removed to the cell state via gates</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The gates are different neural networks that decide which information is allowed on the cell state</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The gates can learn what information is relevant to keep or forget during training</a:t>
            </a:r>
            <a:endParaRPr b="0" i="0" sz="1600" u="none" cap="none" strike="noStrike">
              <a:solidFill>
                <a:schemeClr val="dk1"/>
              </a:solidFill>
              <a:highlight>
                <a:srgbClr val="FFFFFF"/>
              </a:highlight>
              <a:latin typeface="Georgia"/>
              <a:ea typeface="Georgia"/>
              <a:cs typeface="Georgia"/>
              <a:sym typeface="Georgia"/>
            </a:endParaRPr>
          </a:p>
          <a:p>
            <a:pPr indent="45720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65"/>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65"/>
          <p:cNvSpPr txBox="1"/>
          <p:nvPr/>
        </p:nvSpPr>
        <p:spPr>
          <a:xfrm>
            <a:off x="133300" y="133200"/>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highlight>
                  <a:srgbClr val="FFFFFF"/>
                </a:highlight>
                <a:latin typeface="Arial"/>
                <a:ea typeface="Arial"/>
                <a:cs typeface="Arial"/>
                <a:sym typeface="Arial"/>
              </a:rPr>
              <a:t>LSTM  - Sigmoid</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A sigmoid activation is similar to the tanh activation. Instead of squishing values between -1 and 1, it squishes values between 0 and 1</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That is helpful to update or forget data because any number getting multiplied by 0 is 0, causing values to disappears or be “forgotten.”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Any number multiplied by 1 is the same value therefore that value stays the same or is “kept.</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The network can learn which data is not important therefore can be forgotten or which data is important to keep</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66"/>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66"/>
          <p:cNvSpPr txBox="1"/>
          <p:nvPr/>
        </p:nvSpPr>
        <p:spPr>
          <a:xfrm>
            <a:off x="133300" y="133200"/>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highlight>
                  <a:srgbClr val="FFFFFF"/>
                </a:highlight>
                <a:latin typeface="Arial"/>
                <a:ea typeface="Arial"/>
                <a:cs typeface="Arial"/>
                <a:sym typeface="Arial"/>
              </a:rPr>
              <a:t>LSTM  - Forget Gate</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This gate decides what information should be thrown away or kept</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Information from the previous hidden state and information from the current input is passed through the sigmoid function. Values come out between 0 and 1</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The closer to 0 means to forget, and the closer to 1 means to keep.</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478" name="Google Shape;478;p66"/>
          <p:cNvPicPr preferRelativeResize="0"/>
          <p:nvPr/>
        </p:nvPicPr>
        <p:blipFill rotWithShape="1">
          <a:blip r:embed="rId3">
            <a:alphaModFix/>
          </a:blip>
          <a:srcRect b="0" l="0" r="0" t="0"/>
          <a:stretch/>
        </p:blipFill>
        <p:spPr>
          <a:xfrm>
            <a:off x="1836250" y="1736675"/>
            <a:ext cx="6111001" cy="32163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67"/>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67"/>
          <p:cNvSpPr txBox="1"/>
          <p:nvPr/>
        </p:nvSpPr>
        <p:spPr>
          <a:xfrm>
            <a:off x="133300" y="133200"/>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highlight>
                  <a:srgbClr val="FFFFFF"/>
                </a:highlight>
                <a:latin typeface="Arial"/>
                <a:ea typeface="Arial"/>
                <a:cs typeface="Arial"/>
                <a:sym typeface="Arial"/>
              </a:rPr>
              <a:t>LSTM  - Input Gate</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First, we pass the previous hidden state and current input into a sigmoid function</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That decides which values will be updated by transforming the values to be between 0 and 1. 0</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485" name="Google Shape;485;p67"/>
          <p:cNvPicPr preferRelativeResize="0"/>
          <p:nvPr/>
        </p:nvPicPr>
        <p:blipFill rotWithShape="1">
          <a:blip r:embed="rId3">
            <a:alphaModFix/>
          </a:blip>
          <a:srcRect b="0" l="0" r="0" t="0"/>
          <a:stretch/>
        </p:blipFill>
        <p:spPr>
          <a:xfrm>
            <a:off x="1569700" y="2007775"/>
            <a:ext cx="6486151" cy="30723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8"/>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68"/>
          <p:cNvSpPr txBox="1"/>
          <p:nvPr/>
        </p:nvSpPr>
        <p:spPr>
          <a:xfrm>
            <a:off x="133300" y="133200"/>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highlight>
                  <a:srgbClr val="FFFFFF"/>
                </a:highlight>
                <a:latin typeface="Arial"/>
                <a:ea typeface="Arial"/>
                <a:cs typeface="Arial"/>
                <a:sym typeface="Arial"/>
              </a:rPr>
              <a:t>LSTM  - Cell State</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First, the cell state gets pointwise multiplied by the forget vector.</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This has a possibility of dropping values in the cell state if it gets multiplied by values near 0</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Then we take the output from the input gate and do a pointwise addition which updates the cell state to new values that the neural network finds relevant.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492" name="Google Shape;492;p68"/>
          <p:cNvPicPr preferRelativeResize="0"/>
          <p:nvPr/>
        </p:nvPicPr>
        <p:blipFill rotWithShape="1">
          <a:blip r:embed="rId3">
            <a:alphaModFix/>
          </a:blip>
          <a:srcRect b="0" l="0" r="0" t="0"/>
          <a:stretch/>
        </p:blipFill>
        <p:spPr>
          <a:xfrm>
            <a:off x="2073200" y="1975850"/>
            <a:ext cx="5765450" cy="30344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69"/>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69"/>
          <p:cNvSpPr txBox="1"/>
          <p:nvPr/>
        </p:nvSpPr>
        <p:spPr>
          <a:xfrm>
            <a:off x="133300" y="133200"/>
            <a:ext cx="8914800" cy="48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highlight>
                  <a:srgbClr val="FFFFFF"/>
                </a:highlight>
                <a:latin typeface="Arial"/>
                <a:ea typeface="Arial"/>
                <a:cs typeface="Arial"/>
                <a:sym typeface="Arial"/>
              </a:rPr>
              <a:t>LSTM  - Output Gate</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The output gate decides what the next hidden state should be. Remember that the hidden state contains information on previous inputs.</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The hidden state is also used for predictions</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499" name="Google Shape;499;p69"/>
          <p:cNvPicPr preferRelativeResize="0"/>
          <p:nvPr/>
        </p:nvPicPr>
        <p:blipFill rotWithShape="1">
          <a:blip r:embed="rId3">
            <a:alphaModFix/>
          </a:blip>
          <a:srcRect b="0" l="0" r="0" t="0"/>
          <a:stretch/>
        </p:blipFill>
        <p:spPr>
          <a:xfrm>
            <a:off x="1273525" y="1586050"/>
            <a:ext cx="7418075" cy="35138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70"/>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70"/>
          <p:cNvSpPr txBox="1"/>
          <p:nvPr/>
        </p:nvSpPr>
        <p:spPr>
          <a:xfrm>
            <a:off x="133300" y="133200"/>
            <a:ext cx="8914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highlight>
                  <a:srgbClr val="FFFFFF"/>
                </a:highlight>
                <a:latin typeface="Arial"/>
                <a:ea typeface="Arial"/>
                <a:cs typeface="Arial"/>
                <a:sym typeface="Arial"/>
              </a:rPr>
              <a:t>GRU  - Gated Recurrent Unit</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The update gate acts similar to the forget and input gate of an LSTM. It decides what information to throw away and what new information to add.</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The reset gate is another gate is used to decide how much past information to forget.</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latin typeface="Georgia"/>
                <a:ea typeface="Georgia"/>
                <a:cs typeface="Georgia"/>
                <a:sym typeface="Georgia"/>
              </a:rPr>
              <a:t>GRU’s has fewer tensor operations; therefore, they are a little speedier to train then LSTM’s</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506" name="Google Shape;506;p70"/>
          <p:cNvPicPr preferRelativeResize="0"/>
          <p:nvPr/>
        </p:nvPicPr>
        <p:blipFill rotWithShape="1">
          <a:blip r:embed="rId3">
            <a:alphaModFix/>
          </a:blip>
          <a:srcRect b="0" l="0" r="0" t="0"/>
          <a:stretch/>
        </p:blipFill>
        <p:spPr>
          <a:xfrm>
            <a:off x="2310125" y="2092950"/>
            <a:ext cx="5414550" cy="291735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71"/>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71"/>
          <p:cNvSpPr txBox="1"/>
          <p:nvPr/>
        </p:nvSpPr>
        <p:spPr>
          <a:xfrm>
            <a:off x="133300" y="133200"/>
            <a:ext cx="8914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highlight>
                  <a:srgbClr val="FFFFFF"/>
                </a:highlight>
              </a:rPr>
              <a:t>Applications of RNN’s</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513" name="Google Shape;513;p71"/>
          <p:cNvPicPr preferRelativeResize="0"/>
          <p:nvPr/>
        </p:nvPicPr>
        <p:blipFill>
          <a:blip r:embed="rId3">
            <a:alphaModFix/>
          </a:blip>
          <a:stretch>
            <a:fillRect/>
          </a:stretch>
        </p:blipFill>
        <p:spPr>
          <a:xfrm>
            <a:off x="3164250" y="0"/>
            <a:ext cx="5459525" cy="5143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8"/>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97" name="Google Shape;97;p18"/>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8"/>
          <p:cNvSpPr txBox="1"/>
          <p:nvPr/>
        </p:nvSpPr>
        <p:spPr>
          <a:xfrm>
            <a:off x="256675" y="340525"/>
            <a:ext cx="8670900" cy="455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Introduction</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 sz="1350" u="none" cap="none" strike="noStrike">
                <a:solidFill>
                  <a:schemeClr val="dk1"/>
                </a:solidFill>
                <a:highlight>
                  <a:srgbClr val="FFFFFF"/>
                </a:highlight>
                <a:latin typeface="Open Sans"/>
                <a:ea typeface="Open Sans"/>
                <a:cs typeface="Open Sans"/>
                <a:sym typeface="Open Sans"/>
              </a:rPr>
              <a:t>we implemented an algorithm to perform binary classification, and we used a gradient descent optimization algorithm to learn the weight coefficients of the model. In every pass, we updated the weight vector </a:t>
            </a:r>
            <a:r>
              <a:rPr b="1" i="0" lang="en" sz="1650" u="none" cap="none" strike="noStrike">
                <a:solidFill>
                  <a:schemeClr val="dk1"/>
                </a:solidFill>
                <a:highlight>
                  <a:srgbClr val="FFFFFF"/>
                </a:highlight>
                <a:latin typeface="Open Sans"/>
                <a:ea typeface="Open Sans"/>
                <a:cs typeface="Open Sans"/>
                <a:sym typeface="Open Sans"/>
              </a:rPr>
              <a:t>w</a:t>
            </a:r>
            <a:r>
              <a:rPr b="0" i="0" lang="en" sz="1350" u="none" cap="none" strike="noStrike">
                <a:solidFill>
                  <a:schemeClr val="dk1"/>
                </a:solidFill>
                <a:highlight>
                  <a:srgbClr val="FFFFFF"/>
                </a:highlight>
                <a:latin typeface="Open Sans"/>
                <a:ea typeface="Open Sans"/>
                <a:cs typeface="Open Sans"/>
                <a:sym typeface="Open Sans"/>
              </a:rPr>
              <a:t>w using the following update rule:</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60000"/>
              </a:lnSpc>
              <a:spcBef>
                <a:spcPts val="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rPr b="0" i="0" lang="en" sz="1350" u="none" cap="none" strike="noStrike">
                <a:solidFill>
                  <a:schemeClr val="dk1"/>
                </a:solidFill>
                <a:latin typeface="Open Sans"/>
                <a:ea typeface="Open Sans"/>
                <a:cs typeface="Open Sans"/>
                <a:sym typeface="Open Sans"/>
              </a:rPr>
              <a:t>We computed the gradient based on the whole training set and updated the weights of the model by taking a step into the opposite direction of the gradient </a:t>
            </a:r>
            <a:r>
              <a:rPr b="0" i="0" lang="en" sz="1650" u="none" cap="none" strike="noStrike">
                <a:solidFill>
                  <a:schemeClr val="dk1"/>
                </a:solidFill>
                <a:latin typeface="Open Sans"/>
                <a:ea typeface="Open Sans"/>
                <a:cs typeface="Open Sans"/>
                <a:sym typeface="Open Sans"/>
              </a:rPr>
              <a:t>∇J(</a:t>
            </a:r>
            <a:r>
              <a:rPr b="1" i="0" lang="en" sz="1650" u="none" cap="none" strike="noStrike">
                <a:solidFill>
                  <a:schemeClr val="dk1"/>
                </a:solidFill>
                <a:latin typeface="Open Sans"/>
                <a:ea typeface="Open Sans"/>
                <a:cs typeface="Open Sans"/>
                <a:sym typeface="Open Sans"/>
              </a:rPr>
              <a:t>w</a:t>
            </a:r>
            <a:r>
              <a:rPr b="0" i="0" lang="en" sz="1650" u="none" cap="none" strike="noStrike">
                <a:solidFill>
                  <a:schemeClr val="dk1"/>
                </a:solidFill>
                <a:latin typeface="Open Sans"/>
                <a:ea typeface="Open Sans"/>
                <a:cs typeface="Open Sans"/>
                <a:sym typeface="Open Sans"/>
              </a:rPr>
              <a:t>)</a:t>
            </a:r>
            <a:r>
              <a:rPr b="0" i="0" lang="en" sz="1350" u="none" cap="none" strike="noStrike">
                <a:solidFill>
                  <a:schemeClr val="dk1"/>
                </a:solidFill>
                <a:latin typeface="Open Sans"/>
                <a:ea typeface="Open Sans"/>
                <a:cs typeface="Open Sans"/>
                <a:sym typeface="Open Sans"/>
              </a:rPr>
              <a:t>∇J(w).</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15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p:txBody>
      </p:sp>
      <p:pic>
        <p:nvPicPr>
          <p:cNvPr id="99" name="Google Shape;99;p18"/>
          <p:cNvPicPr preferRelativeResize="0"/>
          <p:nvPr/>
        </p:nvPicPr>
        <p:blipFill rotWithShape="1">
          <a:blip r:embed="rId3">
            <a:alphaModFix/>
          </a:blip>
          <a:srcRect b="0" l="0" r="0" t="0"/>
          <a:stretch/>
        </p:blipFill>
        <p:spPr>
          <a:xfrm>
            <a:off x="285750" y="2345450"/>
            <a:ext cx="8572500" cy="11239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72"/>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72"/>
          <p:cNvSpPr txBox="1"/>
          <p:nvPr/>
        </p:nvSpPr>
        <p:spPr>
          <a:xfrm>
            <a:off x="133300" y="133200"/>
            <a:ext cx="89148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highlight>
                  <a:srgbClr val="FFFFFF"/>
                </a:highlight>
              </a:rPr>
              <a:t>Attention Model</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520" name="Google Shape;520;p72"/>
          <p:cNvPicPr preferRelativeResize="0"/>
          <p:nvPr/>
        </p:nvPicPr>
        <p:blipFill>
          <a:blip r:embed="rId3">
            <a:alphaModFix/>
          </a:blip>
          <a:stretch>
            <a:fillRect/>
          </a:stretch>
        </p:blipFill>
        <p:spPr>
          <a:xfrm>
            <a:off x="0" y="1127162"/>
            <a:ext cx="9143998" cy="3283026"/>
          </a:xfrm>
          <a:prstGeom prst="rect">
            <a:avLst/>
          </a:prstGeom>
          <a:noFill/>
          <a:ln>
            <a:noFill/>
          </a:ln>
        </p:spPr>
      </p:pic>
      <p:sp>
        <p:nvSpPr>
          <p:cNvPr id="521" name="Google Shape;521;p72"/>
          <p:cNvSpPr txBox="1"/>
          <p:nvPr/>
        </p:nvSpPr>
        <p:spPr>
          <a:xfrm>
            <a:off x="164175" y="553550"/>
            <a:ext cx="87903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This model allows an RNN to pay attention to specific parts of the input that is considered as being important, which improves the performance of the resulting model in practice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73"/>
          <p:cNvSpPr txBox="1"/>
          <p:nvPr/>
        </p:nvSpPr>
        <p:spPr>
          <a:xfrm>
            <a:off x="286300" y="271425"/>
            <a:ext cx="8608800" cy="46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RNN - Reference</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sng" cap="none" strike="noStrike">
                <a:solidFill>
                  <a:schemeClr val="hlink"/>
                </a:solidFill>
                <a:latin typeface="Arial"/>
                <a:ea typeface="Arial"/>
                <a:cs typeface="Arial"/>
                <a:sym typeface="Arial"/>
                <a:hlinkClick r:id="rId3"/>
              </a:rPr>
              <a:t>https://towardsdatascience.com/illustrated-guide-to-lstms-and-gru-s-a-step-by-step-explanation-44e9eb85bf21</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sng" cap="none" strike="noStrike">
                <a:solidFill>
                  <a:schemeClr val="hlink"/>
                </a:solidFill>
                <a:latin typeface="Arial"/>
                <a:ea typeface="Arial"/>
                <a:cs typeface="Arial"/>
                <a:sym typeface="Arial"/>
                <a:hlinkClick r:id="rId4"/>
              </a:rPr>
              <a:t>https://towardsdatascience.com/illustrated-guide-to-recurrent-neural-networks-79e5eb8049c9</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sng" cap="none" strike="noStrike">
                <a:solidFill>
                  <a:schemeClr val="hlink"/>
                </a:solidFill>
                <a:latin typeface="Arial"/>
                <a:ea typeface="Arial"/>
                <a:cs typeface="Arial"/>
                <a:sym typeface="Arial"/>
                <a:hlinkClick r:id="rId5"/>
              </a:rPr>
              <a:t>https://www.quora.com/How-is-the-hidden-state-h-different-from-the-memory-c-in-an-LSTM-cell</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sng" cap="none" strike="noStrike">
                <a:solidFill>
                  <a:schemeClr val="hlink"/>
                </a:solidFill>
                <a:latin typeface="Arial"/>
                <a:ea typeface="Arial"/>
                <a:cs typeface="Arial"/>
                <a:sym typeface="Arial"/>
                <a:hlinkClick r:id="rId6"/>
              </a:rPr>
              <a:t>https://www.youtube.com/watch?v=5Vl-bK7tfD8&amp;list=PLBAGcD3siRDittPwQDGIIAWkjz-RucAc7</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9"/>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106" name="Google Shape;106;p19"/>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9"/>
          <p:cNvSpPr txBox="1"/>
          <p:nvPr/>
        </p:nvSpPr>
        <p:spPr>
          <a:xfrm>
            <a:off x="256675" y="340525"/>
            <a:ext cx="8670900" cy="4556700"/>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15000"/>
              </a:lnSpc>
              <a:spcBef>
                <a:spcPts val="2300"/>
              </a:spcBef>
              <a:spcAft>
                <a:spcPts val="0"/>
              </a:spcAft>
              <a:buClr>
                <a:srgbClr val="000000"/>
              </a:buClr>
              <a:buSzPts val="1350"/>
              <a:buFont typeface="Arial"/>
              <a:buNone/>
            </a:pPr>
            <a:r>
              <a:rPr b="0" i="0" lang="en" sz="1350" u="none" cap="none" strike="noStrike">
                <a:solidFill>
                  <a:schemeClr val="dk1"/>
                </a:solidFill>
                <a:highlight>
                  <a:srgbClr val="FFFFFF"/>
                </a:highlight>
                <a:latin typeface="Open Sans"/>
                <a:ea typeface="Open Sans"/>
                <a:cs typeface="Open Sans"/>
                <a:sym typeface="Open Sans"/>
              </a:rPr>
              <a:t>We optimized the cost function </a:t>
            </a:r>
            <a:r>
              <a:rPr b="0" i="0" lang="en" sz="1650" u="none" cap="none" strike="noStrike">
                <a:solidFill>
                  <a:schemeClr val="dk1"/>
                </a:solidFill>
                <a:highlight>
                  <a:srgbClr val="FFFFFF"/>
                </a:highlight>
                <a:latin typeface="Open Sans"/>
                <a:ea typeface="Open Sans"/>
                <a:cs typeface="Open Sans"/>
                <a:sym typeface="Open Sans"/>
              </a:rPr>
              <a:t>J(</a:t>
            </a:r>
            <a:r>
              <a:rPr b="1" i="0" lang="en" sz="1650" u="none" cap="none" strike="noStrike">
                <a:solidFill>
                  <a:schemeClr val="dk1"/>
                </a:solidFill>
                <a:highlight>
                  <a:srgbClr val="FFFFFF"/>
                </a:highlight>
                <a:latin typeface="Open Sans"/>
                <a:ea typeface="Open Sans"/>
                <a:cs typeface="Open Sans"/>
                <a:sym typeface="Open Sans"/>
              </a:rPr>
              <a:t>w</a:t>
            </a:r>
            <a:r>
              <a:rPr b="0" i="0" lang="en" sz="1650" u="none" cap="none" strike="noStrike">
                <a:solidFill>
                  <a:schemeClr val="dk1"/>
                </a:solidFill>
                <a:highlight>
                  <a:srgbClr val="FFFFFF"/>
                </a:highlight>
                <a:latin typeface="Open Sans"/>
                <a:ea typeface="Open Sans"/>
                <a:cs typeface="Open Sans"/>
                <a:sym typeface="Open Sans"/>
              </a:rPr>
              <a:t>)</a:t>
            </a:r>
            <a:r>
              <a:rPr b="0" i="0" lang="en" sz="1350" u="none" cap="none" strike="noStrike">
                <a:solidFill>
                  <a:schemeClr val="dk1"/>
                </a:solidFill>
                <a:highlight>
                  <a:srgbClr val="FFFFFF"/>
                </a:highlight>
                <a:latin typeface="Open Sans"/>
                <a:ea typeface="Open Sans"/>
                <a:cs typeface="Open Sans"/>
                <a:sym typeface="Open Sans"/>
              </a:rPr>
              <a:t>J(w) which is multiplied the gradient by the learning rate </a:t>
            </a:r>
            <a:r>
              <a:rPr b="0" i="0" lang="en" sz="1650" u="none" cap="none" strike="noStrike">
                <a:solidFill>
                  <a:schemeClr val="dk1"/>
                </a:solidFill>
                <a:highlight>
                  <a:srgbClr val="FFFFFF"/>
                </a:highlight>
                <a:latin typeface="Open Sans"/>
                <a:ea typeface="Open Sans"/>
                <a:cs typeface="Open Sans"/>
                <a:sym typeface="Open Sans"/>
              </a:rPr>
              <a:t>η</a:t>
            </a:r>
            <a:r>
              <a:rPr b="0" i="0" lang="en" sz="1350" u="none" cap="none" strike="noStrike">
                <a:solidFill>
                  <a:schemeClr val="dk1"/>
                </a:solidFill>
                <a:highlight>
                  <a:srgbClr val="FFFFFF"/>
                </a:highlight>
                <a:latin typeface="Open Sans"/>
                <a:ea typeface="Open Sans"/>
                <a:cs typeface="Open Sans"/>
                <a:sym typeface="Open Sans"/>
              </a:rPr>
              <a:t>η. The rate is chosen carefully to balance the speed of learning against the risk of overshooting the global minimum of the cost function.</a:t>
            </a:r>
            <a:endParaRPr b="0" i="0" sz="135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p:txBody>
      </p:sp>
      <p:pic>
        <p:nvPicPr>
          <p:cNvPr id="108" name="Google Shape;108;p19"/>
          <p:cNvPicPr preferRelativeResize="0"/>
          <p:nvPr/>
        </p:nvPicPr>
        <p:blipFill rotWithShape="1">
          <a:blip r:embed="rId3">
            <a:alphaModFix/>
          </a:blip>
          <a:srcRect b="0" l="0" r="0" t="0"/>
          <a:stretch/>
        </p:blipFill>
        <p:spPr>
          <a:xfrm>
            <a:off x="356625" y="398125"/>
            <a:ext cx="8184949" cy="3466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0"/>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115" name="Google Shape;115;p20"/>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0"/>
          <p:cNvSpPr txBox="1"/>
          <p:nvPr/>
        </p:nvSpPr>
        <p:spPr>
          <a:xfrm>
            <a:off x="187875" y="201200"/>
            <a:ext cx="87843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SzPts val="2400"/>
              <a:buFont typeface="Arial"/>
              <a:buNone/>
            </a:pPr>
            <a:r>
              <a:rPr b="1" i="0" lang="en" sz="2400" u="none" cap="none" strike="noStrike">
                <a:solidFill>
                  <a:schemeClr val="dk1"/>
                </a:solidFill>
                <a:latin typeface="Arial"/>
                <a:ea typeface="Arial"/>
                <a:cs typeface="Arial"/>
                <a:sym typeface="Arial"/>
              </a:rPr>
              <a:t>Forward Propagation</a:t>
            </a:r>
            <a:endParaRPr b="1" i="0" sz="2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rPr b="0" i="0" lang="en" sz="1350" u="none" cap="none" strike="noStrike">
                <a:solidFill>
                  <a:schemeClr val="dk1"/>
                </a:solidFill>
                <a:highlight>
                  <a:srgbClr val="FFFFFF"/>
                </a:highlight>
                <a:latin typeface="Open Sans"/>
                <a:ea typeface="Open Sans"/>
                <a:cs typeface="Open Sans"/>
                <a:sym typeface="Open Sans"/>
              </a:rPr>
              <a:t>Each input value in matrix </a:t>
            </a:r>
            <a:r>
              <a:rPr b="0" i="0" lang="en" sz="1650" u="none" cap="none" strike="noStrike">
                <a:solidFill>
                  <a:schemeClr val="dk1"/>
                </a:solidFill>
                <a:highlight>
                  <a:srgbClr val="FFFFFF"/>
                </a:highlight>
                <a:latin typeface="Open Sans"/>
                <a:ea typeface="Open Sans"/>
                <a:cs typeface="Open Sans"/>
                <a:sym typeface="Open Sans"/>
              </a:rPr>
              <a:t>X</a:t>
            </a:r>
            <a:r>
              <a:rPr b="0" i="0" lang="en" sz="1350" u="none" cap="none" strike="noStrike">
                <a:solidFill>
                  <a:schemeClr val="dk1"/>
                </a:solidFill>
                <a:highlight>
                  <a:srgbClr val="FFFFFF"/>
                </a:highlight>
                <a:latin typeface="Open Sans"/>
                <a:ea typeface="Open Sans"/>
                <a:cs typeface="Open Sans"/>
                <a:sym typeface="Open Sans"/>
              </a:rPr>
              <a:t>X should be multiplied by a corresponding </a:t>
            </a:r>
            <a:r>
              <a:rPr b="1" i="0" lang="en" sz="1350" u="none" cap="none" strike="noStrike">
                <a:solidFill>
                  <a:schemeClr val="dk1"/>
                </a:solidFill>
                <a:highlight>
                  <a:srgbClr val="FFFFFF"/>
                </a:highlight>
                <a:latin typeface="Open Sans"/>
                <a:ea typeface="Open Sans"/>
                <a:cs typeface="Open Sans"/>
                <a:sym typeface="Open Sans"/>
              </a:rPr>
              <a:t>weight</a:t>
            </a:r>
            <a:r>
              <a:rPr b="0" i="0" lang="en" sz="1350" u="none" cap="none" strike="noStrike">
                <a:solidFill>
                  <a:schemeClr val="dk1"/>
                </a:solidFill>
                <a:highlight>
                  <a:srgbClr val="FFFFFF"/>
                </a:highlight>
                <a:latin typeface="Open Sans"/>
                <a:ea typeface="Open Sans"/>
                <a:cs typeface="Open Sans"/>
                <a:sym typeface="Open Sans"/>
              </a:rPr>
              <a:t> and then added together with all the other results for each neuron.</a:t>
            </a:r>
            <a:endParaRPr b="1" i="0" sz="2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15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p:txBody>
      </p:sp>
      <p:pic>
        <p:nvPicPr>
          <p:cNvPr id="117" name="Google Shape;117;p20"/>
          <p:cNvPicPr preferRelativeResize="0"/>
          <p:nvPr/>
        </p:nvPicPr>
        <p:blipFill rotWithShape="1">
          <a:blip r:embed="rId3">
            <a:alphaModFix/>
          </a:blip>
          <a:srcRect b="0" l="0" r="0" t="0"/>
          <a:stretch/>
        </p:blipFill>
        <p:spPr>
          <a:xfrm>
            <a:off x="2459975" y="1730175"/>
            <a:ext cx="4539050" cy="34133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1"/>
          <p:cNvSpPr txBox="1"/>
          <p:nvPr/>
        </p:nvSpPr>
        <p:spPr>
          <a:xfrm>
            <a:off x="232600" y="201200"/>
            <a:ext cx="87396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1"/>
          <p:cNvSpPr txBox="1"/>
          <p:nvPr/>
        </p:nvSpPr>
        <p:spPr>
          <a:xfrm>
            <a:off x="187875" y="263825"/>
            <a:ext cx="8739600" cy="46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124" name="Google Shape;124;p21"/>
          <p:cNvSpPr txBox="1"/>
          <p:nvPr/>
        </p:nvSpPr>
        <p:spPr>
          <a:xfrm>
            <a:off x="0" y="102725"/>
            <a:ext cx="9144000" cy="49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1100"/>
              </a:spcBef>
              <a:spcAft>
                <a:spcPts val="0"/>
              </a:spcAft>
              <a:buClr>
                <a:srgbClr val="000000"/>
              </a:buClr>
              <a:buSzPts val="1800"/>
              <a:buFont typeface="Arial"/>
              <a:buNone/>
            </a:pPr>
            <a:r>
              <a:t/>
            </a:r>
            <a:endParaRPr b="1" i="0" sz="180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1"/>
          <p:cNvSpPr txBox="1"/>
          <p:nvPr/>
        </p:nvSpPr>
        <p:spPr>
          <a:xfrm>
            <a:off x="187875" y="201200"/>
            <a:ext cx="8784300" cy="4758900"/>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SzPts val="2400"/>
              <a:buFont typeface="Arial"/>
              <a:buNone/>
            </a:pPr>
            <a:r>
              <a:rPr b="1" i="0" lang="en" sz="2400" u="none" cap="none" strike="noStrike">
                <a:solidFill>
                  <a:schemeClr val="dk1"/>
                </a:solidFill>
                <a:latin typeface="Arial"/>
                <a:ea typeface="Arial"/>
                <a:cs typeface="Arial"/>
                <a:sym typeface="Arial"/>
              </a:rPr>
              <a:t>Forward Propagation</a:t>
            </a:r>
            <a:endParaRPr b="1" i="0" sz="2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60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15000"/>
              </a:lnSpc>
              <a:spcBef>
                <a:spcPts val="2300"/>
              </a:spcBef>
              <a:spcAft>
                <a:spcPts val="0"/>
              </a:spcAft>
              <a:buClr>
                <a:srgbClr val="000000"/>
              </a:buClr>
              <a:buSzPts val="1350"/>
              <a:buFont typeface="Arial"/>
              <a:buNone/>
            </a:pPr>
            <a:r>
              <a:t/>
            </a:r>
            <a:endParaRPr b="0" i="0" sz="135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p:txBody>
      </p:sp>
      <p:pic>
        <p:nvPicPr>
          <p:cNvPr id="126" name="Google Shape;126;p21"/>
          <p:cNvPicPr preferRelativeResize="0"/>
          <p:nvPr/>
        </p:nvPicPr>
        <p:blipFill rotWithShape="1">
          <a:blip r:embed="rId3">
            <a:alphaModFix/>
          </a:blip>
          <a:srcRect b="0" l="0" r="0" t="0"/>
          <a:stretch/>
        </p:blipFill>
        <p:spPr>
          <a:xfrm>
            <a:off x="0" y="787062"/>
            <a:ext cx="9143998" cy="4271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